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7" r:id="rId11"/>
    <p:sldId id="265" r:id="rId12"/>
    <p:sldId id="266" r:id="rId13"/>
  </p:sldIdLst>
  <p:sldSz cx="14630400" cy="8229600"/>
  <p:notesSz cx="8229600" cy="14630400"/>
  <p:embeddedFontLst>
    <p:embeddedFont>
      <p:font typeface="Prata" panose="020B0604020202020204" charset="0"/>
      <p:regular r:id="rId15"/>
    </p:embeddedFont>
    <p:embeddedFont>
      <p:font typeface="Raleway" pitchFamily="2"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6667" autoAdjust="0"/>
  </p:normalViewPr>
  <p:slideViewPr>
    <p:cSldViewPr snapToGrid="0" snapToObjects="1">
      <p:cViewPr varScale="1">
        <p:scale>
          <a:sx n="60" d="100"/>
          <a:sy n="60" d="100"/>
        </p:scale>
        <p:origin x="1061"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86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Now, before we dive in, let me ask—how many of you have spent way too much time Googling things like ‘Is coffee actually a vegetable?’ Yeah, we’ve all been there. Well, that’s why we’re here today with </a:t>
            </a:r>
            <a:r>
              <a:rPr lang="en-US" dirty="0" err="1"/>
              <a:t>HealthMate</a:t>
            </a:r>
            <a:r>
              <a:rPr lang="en-US" dirty="0"/>
              <a:t>—an app that’s going to make figuring out your diet a whole lot easier. Whether you’re team bacon or team broccoli, we’ve got you covered</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future, we plan to integrate real-time health tracking, allowing users to sync their wearable devices and get personalized advice based on actual data. We’ll also add recipe sharing, so you can swap your grandma’s vegan cookie recipe with fellow users, and diet challenges, to keep users engaged and motivated to meet their health goals</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06774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day, </a:t>
            </a:r>
            <a:r>
              <a:rPr lang="en-US" dirty="0" err="1"/>
              <a:t>HealthMate</a:t>
            </a:r>
            <a:r>
              <a:rPr lang="en-US" dirty="0"/>
              <a:t> is all about building healthier communities through personalized, expert-driven advice. Whether you’re struggling to pick the right diet or just want to swap healthy recipes, we’ve got a place for you. So, come join us in making the world a healthier, happier place—one anonymous post at a time</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deal: The internet is full of conflicting diet advice. One day, kale is saving your life, the next, it's apparently destroying it. It’s overwhelming. What people really need is trusted, personalized advice—especially when it comes to something as important as what they put on their plate. But current apps and forums are unreliable and don’t create the kind of engaging, trustworthy environment we need</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a:t>
            </a:r>
            <a:r>
              <a:rPr lang="en-US" i="1" dirty="0" err="1"/>
              <a:t>HealthMate</a:t>
            </a:r>
            <a:r>
              <a:rPr lang="en-US" i="1" dirty="0"/>
              <a:t> </a:t>
            </a:r>
            <a:r>
              <a:rPr lang="en-US" dirty="0"/>
              <a:t>solve this? First, we group users into diet clusters. Whether you’re all about meat, plants, or a mix of both, we’ve got your tribe. Then, we give you the freedom to ask anything anonymously—because, let’s face it, no one wants to admit they’ve Googled ‘Can I live on donuts alone?’ And finally, we only allow verified doctors to give health advice, so no more reading advice from 'Dr. Google</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you through how this works. First, we start with sign-up. You tell us what diet you follow—are you a hardcore carnivore or a plant-lover? Then, we automatically place you into a cluster where you can interact with like-minded people. You can post your questions anonymously, and when a certified doctor replies, you know it’s real. Here’s how the doctor verification badge looks—so you’ll never mistake a blog junkie for a professional.</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business. We’re not just about improving health, we’re about making it sustainable, too. Our revenue model starts with a freemium structure—basic access is free, but if you want premium features like personalized doctor consultations or health tracking, that’s part of our subscription. We also see opportunities in ads—non-intrusive, of course—from health-related brands. And then, we’ve got affiliate marketing. If you’re buying that fancy juicer, why not do it through </a:t>
            </a:r>
            <a:r>
              <a:rPr lang="en-US" dirty="0" err="1"/>
              <a:t>HealthMate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scalability—</a:t>
            </a:r>
            <a:r>
              <a:rPr lang="en-US" i="1" dirty="0" err="1"/>
              <a:t>HealthMate</a:t>
            </a:r>
            <a:r>
              <a:rPr lang="en-US" i="1" dirty="0"/>
              <a:t> </a:t>
            </a:r>
            <a:r>
              <a:rPr lang="en-US" dirty="0"/>
              <a:t>isn’t just a niche app. It’s designed to grow. We can easily add clusters for other health interests—mental wellness, fitness, even corporate wellness programs. Imagine your office giving you access to personalized health advice as part of their employee care package. Our goal is to make this app a global player in health and wellness</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sets us apart? First off, our doctors are verified. Only certified healthcare professionals can dish out advice—so you know you're getting the real deal. Second, the anonymity encourages people to ask those embarrassing questions they’d otherwise keep to themselves. And finally, our focus on dietary health fills a gap that no other app has fully captured.</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ED60A3F5-1D11-02F1-4195-6C9BDB84656C}"/>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9F57F56D-6BBF-2D20-258F-1740539916EC}"/>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2FBC0C19-AD35-3986-D193-C9BCDDCFBA5A}"/>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196C64DB-855B-A7F7-B73C-7850F0F6A51D}"/>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630044" y="457200"/>
            <a:ext cx="13370312" cy="7520801"/>
          </a:xfrm>
          <a:prstGeom prst="rect">
            <a:avLst/>
          </a:prstGeom>
          <a:solidFill>
            <a:srgbClr val="1B1C1D"/>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E21F5E4B-7328-5038-D04B-2A90B2CEAC76}"/>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D387259A-B017-9972-2C21-23B0C2B6783E}"/>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DEF0778A-136D-97EF-052F-43C38D4FE73F}"/>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0E4F10EB-EBF5-5489-C1D8-CB85DF01282E}"/>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37167157-4DD2-05C7-8E67-18FCE270DC3C}"/>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5" name="Shape 0">
            <a:extLst>
              <a:ext uri="{FF2B5EF4-FFF2-40B4-BE49-F238E27FC236}">
                <a16:creationId xmlns:a16="http://schemas.microsoft.com/office/drawing/2014/main" id="{B4AADE1C-2C10-41D2-4949-98E617E8CDC0}"/>
              </a:ext>
            </a:extLst>
          </p:cNvPr>
          <p:cNvSpPr/>
          <p:nvPr userDrawn="1"/>
        </p:nvSpPr>
        <p:spPr>
          <a:xfrm>
            <a:off x="630044" y="457200"/>
            <a:ext cx="13370312" cy="7520801"/>
          </a:xfrm>
          <a:prstGeom prst="rect">
            <a:avLst/>
          </a:prstGeom>
          <a:solidFill>
            <a:srgbClr val="1B1C1D"/>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2135148"/>
            <a:ext cx="7415927" cy="3193971"/>
          </a:xfrm>
          <a:prstGeom prst="rect">
            <a:avLst/>
          </a:prstGeom>
          <a:noFill/>
          <a:ln/>
        </p:spPr>
        <p:txBody>
          <a:bodyPr wrap="square" lIns="0" tIns="0" rIns="0" bIns="0" rtlCol="0" anchor="t"/>
          <a:lstStyle/>
          <a:p>
            <a:pPr marL="0" indent="0">
              <a:lnSpc>
                <a:spcPts val="8350"/>
              </a:lnSpc>
              <a:buNone/>
            </a:pPr>
            <a:r>
              <a:rPr lang="en-US" sz="6700" dirty="0">
                <a:solidFill>
                  <a:srgbClr val="F2E782"/>
                </a:solidFill>
                <a:latin typeface="Prata" pitchFamily="34" charset="0"/>
                <a:ea typeface="Prata" pitchFamily="34" charset="-122"/>
                <a:cs typeface="Prata" pitchFamily="34" charset="-120"/>
              </a:rPr>
              <a:t>HealthMate: Revolutionizing Dietary Health</a:t>
            </a:r>
            <a:endParaRPr lang="en-US" sz="6700" dirty="0"/>
          </a:p>
        </p:txBody>
      </p:sp>
      <p:sp>
        <p:nvSpPr>
          <p:cNvPr id="4" name="Text 1"/>
          <p:cNvSpPr/>
          <p:nvPr/>
        </p:nvSpPr>
        <p:spPr>
          <a:xfrm>
            <a:off x="6350437" y="5699403"/>
            <a:ext cx="7415927"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Connecting users with verified doctors.</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1413153"/>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2E782"/>
                </a:solidFill>
                <a:latin typeface="Prata" pitchFamily="34" charset="0"/>
                <a:ea typeface="Prata" pitchFamily="34" charset="-122"/>
                <a:cs typeface="Prata" pitchFamily="34" charset="-120"/>
              </a:rPr>
              <a:t>Future of Diet Docs</a:t>
            </a:r>
            <a:endParaRPr lang="en-US" sz="4850" dirty="0"/>
          </a:p>
        </p:txBody>
      </p:sp>
      <p:pic>
        <p:nvPicPr>
          <p:cNvPr id="3" name="Image 0" descr="preencoded.png"/>
          <p:cNvPicPr>
            <a:picLocks noChangeAspect="1"/>
          </p:cNvPicPr>
          <p:nvPr/>
        </p:nvPicPr>
        <p:blipFill>
          <a:blip r:embed="rId3"/>
          <a:stretch>
            <a:fillRect/>
          </a:stretch>
        </p:blipFill>
        <p:spPr>
          <a:xfrm>
            <a:off x="864037" y="2678430"/>
            <a:ext cx="4053840" cy="2505432"/>
          </a:xfrm>
          <a:prstGeom prst="rect">
            <a:avLst/>
          </a:prstGeom>
        </p:spPr>
      </p:pic>
      <p:sp>
        <p:nvSpPr>
          <p:cNvPr id="4" name="Text 1"/>
          <p:cNvSpPr/>
          <p:nvPr/>
        </p:nvSpPr>
        <p:spPr>
          <a:xfrm>
            <a:off x="864037" y="5492472"/>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CFCBBF"/>
                </a:solidFill>
                <a:latin typeface="Prata" pitchFamily="34" charset="0"/>
                <a:ea typeface="Prata" pitchFamily="34" charset="-122"/>
                <a:cs typeface="Prata" pitchFamily="34" charset="-120"/>
              </a:rPr>
              <a:t>Expert Content</a:t>
            </a:r>
            <a:endParaRPr lang="en-US" sz="2400" dirty="0"/>
          </a:p>
        </p:txBody>
      </p:sp>
      <p:sp>
        <p:nvSpPr>
          <p:cNvPr id="5" name="Text 2"/>
          <p:cNvSpPr/>
          <p:nvPr/>
        </p:nvSpPr>
        <p:spPr>
          <a:xfrm>
            <a:off x="864037" y="6026348"/>
            <a:ext cx="4053840" cy="395049"/>
          </a:xfrm>
          <a:prstGeom prst="rect">
            <a:avLst/>
          </a:prstGeom>
          <a:noFill/>
          <a:ln/>
        </p:spPr>
        <p:txBody>
          <a:bodyPr wrap="none" lIns="0" tIns="0" rIns="0" bIns="0" rtlCol="0" anchor="t"/>
          <a:lstStyle/>
          <a:p>
            <a:pPr marL="0" indent="0" algn="l">
              <a:lnSpc>
                <a:spcPts val="3100"/>
              </a:lnSpc>
              <a:buNone/>
            </a:pPr>
            <a:r>
              <a:rPr lang="en-US" sz="1900" dirty="0">
                <a:solidFill>
                  <a:srgbClr val="CFCBBF"/>
                </a:solidFill>
                <a:latin typeface="Raleway" pitchFamily="34" charset="0"/>
                <a:ea typeface="Raleway" pitchFamily="34" charset="-122"/>
                <a:cs typeface="Raleway" pitchFamily="34" charset="-120"/>
              </a:rPr>
              <a:t>More expert-led resources.</a:t>
            </a:r>
            <a:endParaRPr lang="en-US" sz="1900" dirty="0"/>
          </a:p>
        </p:txBody>
      </p:sp>
      <p:pic>
        <p:nvPicPr>
          <p:cNvPr id="6" name="Image 1" descr="preencoded.png"/>
          <p:cNvPicPr>
            <a:picLocks noChangeAspect="1"/>
          </p:cNvPicPr>
          <p:nvPr/>
        </p:nvPicPr>
        <p:blipFill>
          <a:blip r:embed="rId4"/>
          <a:stretch>
            <a:fillRect/>
          </a:stretch>
        </p:blipFill>
        <p:spPr>
          <a:xfrm>
            <a:off x="5288161" y="2678430"/>
            <a:ext cx="4053959" cy="2505432"/>
          </a:xfrm>
          <a:prstGeom prst="rect">
            <a:avLst/>
          </a:prstGeom>
        </p:spPr>
      </p:pic>
      <p:sp>
        <p:nvSpPr>
          <p:cNvPr id="7" name="Text 3"/>
          <p:cNvSpPr/>
          <p:nvPr/>
        </p:nvSpPr>
        <p:spPr>
          <a:xfrm>
            <a:off x="5288161" y="5492472"/>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CFCBBF"/>
                </a:solidFill>
                <a:latin typeface="Prata" pitchFamily="34" charset="0"/>
                <a:ea typeface="Prata" pitchFamily="34" charset="-122"/>
                <a:cs typeface="Prata" pitchFamily="34" charset="-120"/>
              </a:rPr>
              <a:t>Diet care </a:t>
            </a:r>
            <a:endParaRPr lang="en-US" sz="2400" dirty="0"/>
          </a:p>
        </p:txBody>
      </p:sp>
      <p:sp>
        <p:nvSpPr>
          <p:cNvPr id="8" name="Text 4"/>
          <p:cNvSpPr/>
          <p:nvPr/>
        </p:nvSpPr>
        <p:spPr>
          <a:xfrm>
            <a:off x="5288161" y="6026348"/>
            <a:ext cx="4053959" cy="790099"/>
          </a:xfrm>
          <a:prstGeom prst="rect">
            <a:avLst/>
          </a:prstGeom>
          <a:noFill/>
          <a:ln/>
        </p:spPr>
        <p:txBody>
          <a:bodyPr wrap="square" lIns="0" tIns="0" rIns="0" bIns="0" rtlCol="0" anchor="t"/>
          <a:lstStyle/>
          <a:p>
            <a:pPr marL="0" indent="0" algn="l">
              <a:lnSpc>
                <a:spcPts val="3100"/>
              </a:lnSpc>
              <a:buNone/>
            </a:pPr>
            <a:r>
              <a:rPr lang="en-US" sz="1900" dirty="0">
                <a:solidFill>
                  <a:srgbClr val="CFCBBF"/>
                </a:solidFill>
                <a:latin typeface="Raleway" pitchFamily="34" charset="0"/>
                <a:ea typeface="Raleway" pitchFamily="34" charset="-122"/>
                <a:cs typeface="Raleway" pitchFamily="34" charset="-120"/>
              </a:rPr>
              <a:t>Clusters help people to know more about thier diets</a:t>
            </a:r>
            <a:endParaRPr lang="en-US" sz="1900" dirty="0"/>
          </a:p>
        </p:txBody>
      </p:sp>
      <p:pic>
        <p:nvPicPr>
          <p:cNvPr id="9" name="Image 2" descr="preencoded.png"/>
          <p:cNvPicPr>
            <a:picLocks noChangeAspect="1"/>
          </p:cNvPicPr>
          <p:nvPr/>
        </p:nvPicPr>
        <p:blipFill>
          <a:blip r:embed="rId5"/>
          <a:stretch>
            <a:fillRect/>
          </a:stretch>
        </p:blipFill>
        <p:spPr>
          <a:xfrm>
            <a:off x="9712404" y="2678430"/>
            <a:ext cx="4053840" cy="2505432"/>
          </a:xfrm>
          <a:prstGeom prst="rect">
            <a:avLst/>
          </a:prstGeom>
        </p:spPr>
      </p:pic>
      <p:sp>
        <p:nvSpPr>
          <p:cNvPr id="10" name="Text 5"/>
          <p:cNvSpPr/>
          <p:nvPr/>
        </p:nvSpPr>
        <p:spPr>
          <a:xfrm>
            <a:off x="9712404" y="5492472"/>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CFCBBF"/>
                </a:solidFill>
                <a:latin typeface="Prata" pitchFamily="34" charset="0"/>
                <a:ea typeface="Prata" pitchFamily="34" charset="-122"/>
                <a:cs typeface="Prata" pitchFamily="34" charset="-120"/>
              </a:rPr>
              <a:t>Mental well being</a:t>
            </a:r>
            <a:endParaRPr lang="en-US" sz="2400" dirty="0"/>
          </a:p>
        </p:txBody>
      </p:sp>
      <p:sp>
        <p:nvSpPr>
          <p:cNvPr id="11" name="Text 6"/>
          <p:cNvSpPr/>
          <p:nvPr/>
        </p:nvSpPr>
        <p:spPr>
          <a:xfrm>
            <a:off x="9712404" y="6026348"/>
            <a:ext cx="4053840" cy="395049"/>
          </a:xfrm>
          <a:prstGeom prst="rect">
            <a:avLst/>
          </a:prstGeom>
          <a:noFill/>
          <a:ln/>
        </p:spPr>
        <p:txBody>
          <a:bodyPr wrap="none" lIns="0" tIns="0" rIns="0" bIns="0" rtlCol="0" anchor="t"/>
          <a:lstStyle/>
          <a:p>
            <a:pPr marL="0" indent="0" algn="l">
              <a:lnSpc>
                <a:spcPts val="3100"/>
              </a:lnSpc>
              <a:buNone/>
            </a:pPr>
            <a:r>
              <a:rPr lang="en-US" sz="1900" dirty="0">
                <a:solidFill>
                  <a:srgbClr val="CFCBBF"/>
                </a:solidFill>
                <a:latin typeface="Raleway" pitchFamily="34" charset="0"/>
                <a:ea typeface="Raleway" pitchFamily="34" charset="-122"/>
                <a:cs typeface="Raleway" pitchFamily="34" charset="-120"/>
              </a:rPr>
              <a:t>Peoples mental health is taken care</a:t>
            </a:r>
            <a:endParaRPr lang="en-US" sz="1900" dirty="0"/>
          </a:p>
        </p:txBody>
      </p:sp>
    </p:spTree>
    <p:extLst>
      <p:ext uri="{BB962C8B-B14F-4D97-AF65-F5344CB8AC3E}">
        <p14:creationId xmlns:p14="http://schemas.microsoft.com/office/powerpoint/2010/main" val="3695010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777478"/>
            <a:ext cx="7415927" cy="1543050"/>
          </a:xfrm>
          <a:prstGeom prst="rect">
            <a:avLst/>
          </a:prstGeom>
          <a:noFill/>
          <a:ln/>
        </p:spPr>
        <p:txBody>
          <a:bodyPr wrap="square" lIns="0" tIns="0" rIns="0" bIns="0" rtlCol="0" anchor="t"/>
          <a:lstStyle/>
          <a:p>
            <a:pPr marL="0" indent="0">
              <a:lnSpc>
                <a:spcPts val="6050"/>
              </a:lnSpc>
              <a:buNone/>
            </a:pPr>
            <a:r>
              <a:rPr lang="en-US" sz="4850" dirty="0">
                <a:solidFill>
                  <a:srgbClr val="F2E782"/>
                </a:solidFill>
                <a:latin typeface="Prata" pitchFamily="34" charset="0"/>
                <a:ea typeface="Prata" pitchFamily="34" charset="-122"/>
                <a:cs typeface="Prata" pitchFamily="34" charset="-120"/>
              </a:rPr>
              <a:t>Conclusion: Join the Feast!</a:t>
            </a:r>
            <a:endParaRPr lang="en-US" sz="4850" dirty="0"/>
          </a:p>
        </p:txBody>
      </p:sp>
      <p:sp>
        <p:nvSpPr>
          <p:cNvPr id="4" name="Shape 1"/>
          <p:cNvSpPr/>
          <p:nvPr/>
        </p:nvSpPr>
        <p:spPr>
          <a:xfrm>
            <a:off x="864037" y="2690813"/>
            <a:ext cx="7415927" cy="1422559"/>
          </a:xfrm>
          <a:prstGeom prst="roundRect">
            <a:avLst>
              <a:gd name="adj" fmla="val 2603"/>
            </a:avLst>
          </a:prstGeom>
          <a:solidFill>
            <a:srgbClr val="3A3B3C"/>
          </a:solidFill>
          <a:ln/>
        </p:spPr>
        <p:txBody>
          <a:bodyPr/>
          <a:lstStyle/>
          <a:p>
            <a:endParaRPr lang="en-IN"/>
          </a:p>
        </p:txBody>
      </p:sp>
      <p:sp>
        <p:nvSpPr>
          <p:cNvPr id="5" name="Text 2"/>
          <p:cNvSpPr/>
          <p:nvPr/>
        </p:nvSpPr>
        <p:spPr>
          <a:xfrm>
            <a:off x="1110853" y="2937629"/>
            <a:ext cx="3470672" cy="385763"/>
          </a:xfrm>
          <a:prstGeom prst="rect">
            <a:avLst/>
          </a:prstGeom>
          <a:noFill/>
          <a:ln/>
        </p:spPr>
        <p:txBody>
          <a:bodyPr wrap="none" lIns="0" tIns="0" rIns="0" bIns="0" rtlCol="0" anchor="t"/>
          <a:lstStyle/>
          <a:p>
            <a:pPr marL="0" indent="0">
              <a:lnSpc>
                <a:spcPts val="3000"/>
              </a:lnSpc>
              <a:buNone/>
            </a:pPr>
            <a:r>
              <a:rPr lang="en-US" sz="2400" dirty="0">
                <a:solidFill>
                  <a:srgbClr val="CFCBBF"/>
                </a:solidFill>
                <a:latin typeface="Prata" pitchFamily="34" charset="0"/>
                <a:ea typeface="Prata" pitchFamily="34" charset="-122"/>
                <a:cs typeface="Prata" pitchFamily="34" charset="-120"/>
              </a:rPr>
              <a:t>Healthier Communities</a:t>
            </a:r>
            <a:endParaRPr lang="en-US" sz="2400" dirty="0"/>
          </a:p>
        </p:txBody>
      </p:sp>
      <p:sp>
        <p:nvSpPr>
          <p:cNvPr id="6" name="Text 3"/>
          <p:cNvSpPr/>
          <p:nvPr/>
        </p:nvSpPr>
        <p:spPr>
          <a:xfrm>
            <a:off x="1110853" y="3471505"/>
            <a:ext cx="6922294"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Empowering informed choices.</a:t>
            </a:r>
            <a:endParaRPr lang="en-US" sz="1900" dirty="0"/>
          </a:p>
        </p:txBody>
      </p:sp>
      <p:sp>
        <p:nvSpPr>
          <p:cNvPr id="7" name="Shape 4"/>
          <p:cNvSpPr/>
          <p:nvPr/>
        </p:nvSpPr>
        <p:spPr>
          <a:xfrm>
            <a:off x="864037" y="4360188"/>
            <a:ext cx="7415927" cy="1422559"/>
          </a:xfrm>
          <a:prstGeom prst="roundRect">
            <a:avLst>
              <a:gd name="adj" fmla="val 2603"/>
            </a:avLst>
          </a:prstGeom>
          <a:solidFill>
            <a:srgbClr val="3A3B3C"/>
          </a:solidFill>
          <a:ln/>
        </p:spPr>
        <p:txBody>
          <a:bodyPr/>
          <a:lstStyle/>
          <a:p>
            <a:endParaRPr lang="en-IN"/>
          </a:p>
        </p:txBody>
      </p:sp>
      <p:sp>
        <p:nvSpPr>
          <p:cNvPr id="8" name="Text 5"/>
          <p:cNvSpPr/>
          <p:nvPr/>
        </p:nvSpPr>
        <p:spPr>
          <a:xfrm>
            <a:off x="1110853" y="4607004"/>
            <a:ext cx="3216354" cy="385763"/>
          </a:xfrm>
          <a:prstGeom prst="rect">
            <a:avLst/>
          </a:prstGeom>
          <a:noFill/>
          <a:ln/>
        </p:spPr>
        <p:txBody>
          <a:bodyPr wrap="none" lIns="0" tIns="0" rIns="0" bIns="0" rtlCol="0" anchor="t"/>
          <a:lstStyle/>
          <a:p>
            <a:pPr marL="0" indent="0">
              <a:lnSpc>
                <a:spcPts val="3000"/>
              </a:lnSpc>
              <a:buNone/>
            </a:pPr>
            <a:r>
              <a:rPr lang="en-US" sz="2400" dirty="0">
                <a:solidFill>
                  <a:srgbClr val="CFCBBF"/>
                </a:solidFill>
                <a:latin typeface="Prata" pitchFamily="34" charset="0"/>
                <a:ea typeface="Prata" pitchFamily="34" charset="-122"/>
                <a:cs typeface="Prata" pitchFamily="34" charset="-120"/>
              </a:rPr>
              <a:t>Expert-Led Guidance</a:t>
            </a:r>
            <a:endParaRPr lang="en-US" sz="2400" dirty="0"/>
          </a:p>
        </p:txBody>
      </p:sp>
      <p:sp>
        <p:nvSpPr>
          <p:cNvPr id="9" name="Text 6"/>
          <p:cNvSpPr/>
          <p:nvPr/>
        </p:nvSpPr>
        <p:spPr>
          <a:xfrm>
            <a:off x="1110853" y="5140881"/>
            <a:ext cx="6922294"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Trusted advice for better health.</a:t>
            </a:r>
            <a:endParaRPr lang="en-US" sz="1900" dirty="0"/>
          </a:p>
        </p:txBody>
      </p:sp>
      <p:sp>
        <p:nvSpPr>
          <p:cNvPr id="10" name="Shape 7"/>
          <p:cNvSpPr/>
          <p:nvPr/>
        </p:nvSpPr>
        <p:spPr>
          <a:xfrm>
            <a:off x="864037" y="6029563"/>
            <a:ext cx="7415927" cy="1422559"/>
          </a:xfrm>
          <a:prstGeom prst="roundRect">
            <a:avLst>
              <a:gd name="adj" fmla="val 2603"/>
            </a:avLst>
          </a:prstGeom>
          <a:solidFill>
            <a:srgbClr val="3A3B3C"/>
          </a:solidFill>
          <a:ln/>
        </p:spPr>
        <p:txBody>
          <a:bodyPr/>
          <a:lstStyle/>
          <a:p>
            <a:endParaRPr lang="en-IN"/>
          </a:p>
        </p:txBody>
      </p:sp>
      <p:sp>
        <p:nvSpPr>
          <p:cNvPr id="11" name="Text 8"/>
          <p:cNvSpPr/>
          <p:nvPr/>
        </p:nvSpPr>
        <p:spPr>
          <a:xfrm>
            <a:off x="1110853" y="6276380"/>
            <a:ext cx="3678317" cy="385763"/>
          </a:xfrm>
          <a:prstGeom prst="rect">
            <a:avLst/>
          </a:prstGeom>
          <a:noFill/>
          <a:ln/>
        </p:spPr>
        <p:txBody>
          <a:bodyPr wrap="none" lIns="0" tIns="0" rIns="0" bIns="0" rtlCol="0" anchor="t"/>
          <a:lstStyle/>
          <a:p>
            <a:pPr marL="0" indent="0">
              <a:lnSpc>
                <a:spcPts val="3000"/>
              </a:lnSpc>
              <a:buNone/>
            </a:pPr>
            <a:r>
              <a:rPr lang="en-US" sz="2400" dirty="0">
                <a:solidFill>
                  <a:srgbClr val="CFCBBF"/>
                </a:solidFill>
                <a:latin typeface="Prata" pitchFamily="34" charset="0"/>
                <a:ea typeface="Prata" pitchFamily="34" charset="-122"/>
                <a:cs typeface="Prata" pitchFamily="34" charset="-120"/>
              </a:rPr>
              <a:t>Be Part of the Movement</a:t>
            </a:r>
            <a:endParaRPr lang="en-US" sz="2400" dirty="0"/>
          </a:p>
        </p:txBody>
      </p:sp>
      <p:sp>
        <p:nvSpPr>
          <p:cNvPr id="12" name="Text 9"/>
          <p:cNvSpPr/>
          <p:nvPr/>
        </p:nvSpPr>
        <p:spPr>
          <a:xfrm>
            <a:off x="1110853" y="6810256"/>
            <a:ext cx="6922294"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Join HealthMate today.</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2863453"/>
            <a:ext cx="7415927" cy="1064657"/>
          </a:xfrm>
          <a:prstGeom prst="rect">
            <a:avLst/>
          </a:prstGeom>
          <a:noFill/>
          <a:ln/>
        </p:spPr>
        <p:txBody>
          <a:bodyPr wrap="none" lIns="0" tIns="0" rIns="0" bIns="0" rtlCol="0" anchor="t"/>
          <a:lstStyle/>
          <a:p>
            <a:pPr marL="0" indent="0">
              <a:lnSpc>
                <a:spcPts val="8350"/>
              </a:lnSpc>
              <a:buNone/>
            </a:pPr>
            <a:r>
              <a:rPr lang="en-US" sz="6700" dirty="0">
                <a:solidFill>
                  <a:srgbClr val="F2E782"/>
                </a:solidFill>
                <a:latin typeface="Prata" pitchFamily="34" charset="0"/>
                <a:ea typeface="Prata" pitchFamily="34" charset="-122"/>
                <a:cs typeface="Prata" pitchFamily="34" charset="-120"/>
              </a:rPr>
              <a:t>Thank You!</a:t>
            </a:r>
            <a:endParaRPr lang="en-US" sz="6700" dirty="0"/>
          </a:p>
        </p:txBody>
      </p:sp>
      <p:sp>
        <p:nvSpPr>
          <p:cNvPr id="4" name="Text 1"/>
          <p:cNvSpPr/>
          <p:nvPr/>
        </p:nvSpPr>
        <p:spPr>
          <a:xfrm>
            <a:off x="864037" y="4298394"/>
            <a:ext cx="7415927"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We appreciate your time and interest in HealthMate.</a:t>
            </a:r>
            <a:endParaRPr lang="en-US" sz="1900" dirty="0"/>
          </a:p>
        </p:txBody>
      </p:sp>
      <p:sp>
        <p:nvSpPr>
          <p:cNvPr id="5" name="Text 2"/>
          <p:cNvSpPr/>
          <p:nvPr/>
        </p:nvSpPr>
        <p:spPr>
          <a:xfrm>
            <a:off x="864037" y="4971098"/>
            <a:ext cx="7415927"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We are excited to share our vision for a healthier future.</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1101447"/>
            <a:ext cx="7415927" cy="1543050"/>
          </a:xfrm>
          <a:prstGeom prst="rect">
            <a:avLst/>
          </a:prstGeom>
          <a:noFill/>
          <a:ln/>
        </p:spPr>
        <p:txBody>
          <a:bodyPr wrap="square" lIns="0" tIns="0" rIns="0" bIns="0" rtlCol="0" anchor="t"/>
          <a:lstStyle/>
          <a:p>
            <a:pPr marL="0" indent="0">
              <a:lnSpc>
                <a:spcPts val="6050"/>
              </a:lnSpc>
              <a:buNone/>
            </a:pPr>
            <a:r>
              <a:rPr lang="en-US" sz="4850" dirty="0">
                <a:solidFill>
                  <a:srgbClr val="F2E782"/>
                </a:solidFill>
                <a:latin typeface="Prata" pitchFamily="34" charset="0"/>
                <a:ea typeface="Prata" pitchFamily="34" charset="-122"/>
                <a:cs typeface="Prata" pitchFamily="34" charset="-120"/>
              </a:rPr>
              <a:t>What's Cooking? The Problem</a:t>
            </a:r>
            <a:endParaRPr lang="en-US" sz="4850" dirty="0"/>
          </a:p>
        </p:txBody>
      </p:sp>
      <p:sp>
        <p:nvSpPr>
          <p:cNvPr id="4" name="Shape 1"/>
          <p:cNvSpPr/>
          <p:nvPr/>
        </p:nvSpPr>
        <p:spPr>
          <a:xfrm>
            <a:off x="6350437" y="3292435"/>
            <a:ext cx="555427" cy="555427"/>
          </a:xfrm>
          <a:prstGeom prst="roundRect">
            <a:avLst>
              <a:gd name="adj" fmla="val 6668"/>
            </a:avLst>
          </a:prstGeom>
          <a:solidFill>
            <a:srgbClr val="3A3B3C"/>
          </a:solidFill>
          <a:ln/>
        </p:spPr>
        <p:txBody>
          <a:bodyPr/>
          <a:lstStyle/>
          <a:p>
            <a:endParaRPr lang="en-IN"/>
          </a:p>
        </p:txBody>
      </p:sp>
      <p:sp>
        <p:nvSpPr>
          <p:cNvPr id="5" name="Text 2"/>
          <p:cNvSpPr/>
          <p:nvPr/>
        </p:nvSpPr>
        <p:spPr>
          <a:xfrm>
            <a:off x="6564273" y="3384947"/>
            <a:ext cx="127754" cy="370284"/>
          </a:xfrm>
          <a:prstGeom prst="rect">
            <a:avLst/>
          </a:prstGeom>
          <a:noFill/>
          <a:ln/>
        </p:spPr>
        <p:txBody>
          <a:bodyPr wrap="none" lIns="0" tIns="0" rIns="0" bIns="0" rtlCol="0" anchor="t"/>
          <a:lstStyle/>
          <a:p>
            <a:pPr marL="0" indent="0" algn="ctr">
              <a:lnSpc>
                <a:spcPts val="2900"/>
              </a:lnSpc>
              <a:buNone/>
            </a:pPr>
            <a:r>
              <a:rPr lang="en-US" sz="2900" dirty="0">
                <a:solidFill>
                  <a:srgbClr val="CFCBBF"/>
                </a:solidFill>
                <a:latin typeface="Prata" pitchFamily="34" charset="0"/>
                <a:ea typeface="Prata" pitchFamily="34" charset="-122"/>
                <a:cs typeface="Prata" pitchFamily="34" charset="-120"/>
              </a:rPr>
              <a:t>1</a:t>
            </a:r>
            <a:endParaRPr lang="en-US" sz="2900" dirty="0"/>
          </a:p>
        </p:txBody>
      </p:sp>
      <p:sp>
        <p:nvSpPr>
          <p:cNvPr id="6" name="Text 3"/>
          <p:cNvSpPr/>
          <p:nvPr/>
        </p:nvSpPr>
        <p:spPr>
          <a:xfrm>
            <a:off x="7152680" y="3292435"/>
            <a:ext cx="3234571" cy="385763"/>
          </a:xfrm>
          <a:prstGeom prst="rect">
            <a:avLst/>
          </a:prstGeom>
          <a:noFill/>
          <a:ln/>
        </p:spPr>
        <p:txBody>
          <a:bodyPr wrap="none" lIns="0" tIns="0" rIns="0" bIns="0" rtlCol="0" anchor="t"/>
          <a:lstStyle/>
          <a:p>
            <a:pPr marL="0" indent="0">
              <a:lnSpc>
                <a:spcPts val="3000"/>
              </a:lnSpc>
              <a:buNone/>
            </a:pPr>
            <a:r>
              <a:rPr lang="en-US" sz="2400" dirty="0">
                <a:solidFill>
                  <a:srgbClr val="CFCBBF"/>
                </a:solidFill>
                <a:latin typeface="Prata" pitchFamily="34" charset="0"/>
                <a:ea typeface="Prata" pitchFamily="34" charset="-122"/>
                <a:cs typeface="Prata" pitchFamily="34" charset="-120"/>
              </a:rPr>
              <a:t>Information Overload</a:t>
            </a:r>
            <a:endParaRPr lang="en-US" sz="2400" dirty="0"/>
          </a:p>
        </p:txBody>
      </p:sp>
      <p:sp>
        <p:nvSpPr>
          <p:cNvPr id="7" name="Text 4"/>
          <p:cNvSpPr/>
          <p:nvPr/>
        </p:nvSpPr>
        <p:spPr>
          <a:xfrm>
            <a:off x="7152680" y="3826312"/>
            <a:ext cx="6613684"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Conflicting diet information online.</a:t>
            </a:r>
            <a:endParaRPr lang="en-US" sz="1900" dirty="0"/>
          </a:p>
        </p:txBody>
      </p:sp>
      <p:sp>
        <p:nvSpPr>
          <p:cNvPr id="8" name="Shape 5"/>
          <p:cNvSpPr/>
          <p:nvPr/>
        </p:nvSpPr>
        <p:spPr>
          <a:xfrm>
            <a:off x="6350437" y="4745831"/>
            <a:ext cx="555427" cy="555427"/>
          </a:xfrm>
          <a:prstGeom prst="roundRect">
            <a:avLst>
              <a:gd name="adj" fmla="val 6668"/>
            </a:avLst>
          </a:prstGeom>
          <a:solidFill>
            <a:srgbClr val="3A3B3C"/>
          </a:solidFill>
          <a:ln/>
        </p:spPr>
        <p:txBody>
          <a:bodyPr/>
          <a:lstStyle/>
          <a:p>
            <a:endParaRPr lang="en-IN"/>
          </a:p>
        </p:txBody>
      </p:sp>
      <p:sp>
        <p:nvSpPr>
          <p:cNvPr id="9" name="Text 6"/>
          <p:cNvSpPr/>
          <p:nvPr/>
        </p:nvSpPr>
        <p:spPr>
          <a:xfrm>
            <a:off x="6514624" y="4838343"/>
            <a:ext cx="227052" cy="370284"/>
          </a:xfrm>
          <a:prstGeom prst="rect">
            <a:avLst/>
          </a:prstGeom>
          <a:noFill/>
          <a:ln/>
        </p:spPr>
        <p:txBody>
          <a:bodyPr wrap="none" lIns="0" tIns="0" rIns="0" bIns="0" rtlCol="0" anchor="t"/>
          <a:lstStyle/>
          <a:p>
            <a:pPr marL="0" indent="0" algn="ctr">
              <a:lnSpc>
                <a:spcPts val="2900"/>
              </a:lnSpc>
              <a:buNone/>
            </a:pPr>
            <a:r>
              <a:rPr lang="en-US" sz="2900" dirty="0">
                <a:solidFill>
                  <a:srgbClr val="CFCBBF"/>
                </a:solidFill>
                <a:latin typeface="Prata" pitchFamily="34" charset="0"/>
                <a:ea typeface="Prata" pitchFamily="34" charset="-122"/>
                <a:cs typeface="Prata" pitchFamily="34" charset="-120"/>
              </a:rPr>
              <a:t>2</a:t>
            </a:r>
            <a:endParaRPr lang="en-US" sz="2900" dirty="0"/>
          </a:p>
        </p:txBody>
      </p:sp>
      <p:sp>
        <p:nvSpPr>
          <p:cNvPr id="10" name="Text 7"/>
          <p:cNvSpPr/>
          <p:nvPr/>
        </p:nvSpPr>
        <p:spPr>
          <a:xfrm>
            <a:off x="7152680" y="4745831"/>
            <a:ext cx="3086100" cy="385763"/>
          </a:xfrm>
          <a:prstGeom prst="rect">
            <a:avLst/>
          </a:prstGeom>
          <a:noFill/>
          <a:ln/>
        </p:spPr>
        <p:txBody>
          <a:bodyPr wrap="none" lIns="0" tIns="0" rIns="0" bIns="0" rtlCol="0" anchor="t"/>
          <a:lstStyle/>
          <a:p>
            <a:pPr marL="0" indent="0">
              <a:lnSpc>
                <a:spcPts val="3000"/>
              </a:lnSpc>
              <a:buNone/>
            </a:pPr>
            <a:r>
              <a:rPr lang="en-US" sz="2400" dirty="0">
                <a:solidFill>
                  <a:srgbClr val="CFCBBF"/>
                </a:solidFill>
                <a:latin typeface="Prata" pitchFamily="34" charset="0"/>
                <a:ea typeface="Prata" pitchFamily="34" charset="-122"/>
                <a:cs typeface="Prata" pitchFamily="34" charset="-120"/>
              </a:rPr>
              <a:t>Need for Credibility</a:t>
            </a:r>
            <a:endParaRPr lang="en-US" sz="2400" dirty="0"/>
          </a:p>
        </p:txBody>
      </p:sp>
      <p:sp>
        <p:nvSpPr>
          <p:cNvPr id="11" name="Text 8"/>
          <p:cNvSpPr/>
          <p:nvPr/>
        </p:nvSpPr>
        <p:spPr>
          <a:xfrm>
            <a:off x="7152680" y="5279708"/>
            <a:ext cx="6613684"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Personalized, reliable advice needed.</a:t>
            </a:r>
            <a:endParaRPr lang="en-US" sz="1900" dirty="0"/>
          </a:p>
        </p:txBody>
      </p:sp>
      <p:sp>
        <p:nvSpPr>
          <p:cNvPr id="12" name="Shape 9"/>
          <p:cNvSpPr/>
          <p:nvPr/>
        </p:nvSpPr>
        <p:spPr>
          <a:xfrm>
            <a:off x="6350437" y="6199227"/>
            <a:ext cx="555427" cy="555427"/>
          </a:xfrm>
          <a:prstGeom prst="roundRect">
            <a:avLst>
              <a:gd name="adj" fmla="val 6668"/>
            </a:avLst>
          </a:prstGeom>
          <a:solidFill>
            <a:srgbClr val="3A3B3C"/>
          </a:solidFill>
          <a:ln/>
        </p:spPr>
        <p:txBody>
          <a:bodyPr/>
          <a:lstStyle/>
          <a:p>
            <a:endParaRPr lang="en-IN"/>
          </a:p>
        </p:txBody>
      </p:sp>
      <p:sp>
        <p:nvSpPr>
          <p:cNvPr id="13" name="Text 10"/>
          <p:cNvSpPr/>
          <p:nvPr/>
        </p:nvSpPr>
        <p:spPr>
          <a:xfrm>
            <a:off x="6513314" y="6291739"/>
            <a:ext cx="229672" cy="370284"/>
          </a:xfrm>
          <a:prstGeom prst="rect">
            <a:avLst/>
          </a:prstGeom>
          <a:noFill/>
          <a:ln/>
        </p:spPr>
        <p:txBody>
          <a:bodyPr wrap="none" lIns="0" tIns="0" rIns="0" bIns="0" rtlCol="0" anchor="t"/>
          <a:lstStyle/>
          <a:p>
            <a:pPr marL="0" indent="0" algn="ctr">
              <a:lnSpc>
                <a:spcPts val="2900"/>
              </a:lnSpc>
              <a:buNone/>
            </a:pPr>
            <a:r>
              <a:rPr lang="en-US" sz="2900" dirty="0">
                <a:solidFill>
                  <a:srgbClr val="CFCBBF"/>
                </a:solidFill>
                <a:latin typeface="Prata" pitchFamily="34" charset="0"/>
                <a:ea typeface="Prata" pitchFamily="34" charset="-122"/>
                <a:cs typeface="Prata" pitchFamily="34" charset="-120"/>
              </a:rPr>
              <a:t>3</a:t>
            </a:r>
            <a:endParaRPr lang="en-US" sz="2900" dirty="0"/>
          </a:p>
        </p:txBody>
      </p:sp>
      <p:sp>
        <p:nvSpPr>
          <p:cNvPr id="14" name="Text 11"/>
          <p:cNvSpPr/>
          <p:nvPr/>
        </p:nvSpPr>
        <p:spPr>
          <a:xfrm>
            <a:off x="7152680" y="6199227"/>
            <a:ext cx="3086100" cy="385763"/>
          </a:xfrm>
          <a:prstGeom prst="rect">
            <a:avLst/>
          </a:prstGeom>
          <a:noFill/>
          <a:ln/>
        </p:spPr>
        <p:txBody>
          <a:bodyPr wrap="none" lIns="0" tIns="0" rIns="0" bIns="0" rtlCol="0" anchor="t"/>
          <a:lstStyle/>
          <a:p>
            <a:pPr marL="0" indent="0">
              <a:lnSpc>
                <a:spcPts val="3000"/>
              </a:lnSpc>
              <a:buNone/>
            </a:pPr>
            <a:r>
              <a:rPr lang="en-US" sz="2400" dirty="0">
                <a:solidFill>
                  <a:srgbClr val="CFCBBF"/>
                </a:solidFill>
                <a:latin typeface="Prata" pitchFamily="34" charset="0"/>
                <a:ea typeface="Prata" pitchFamily="34" charset="-122"/>
                <a:cs typeface="Prata" pitchFamily="34" charset="-120"/>
              </a:rPr>
              <a:t>Lack of Community</a:t>
            </a:r>
            <a:endParaRPr lang="en-US" sz="2400" dirty="0"/>
          </a:p>
        </p:txBody>
      </p:sp>
      <p:sp>
        <p:nvSpPr>
          <p:cNvPr id="15" name="Text 12"/>
          <p:cNvSpPr/>
          <p:nvPr/>
        </p:nvSpPr>
        <p:spPr>
          <a:xfrm>
            <a:off x="7152680" y="6733103"/>
            <a:ext cx="6613684"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Missing support and shared experiences.</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2209" y="615553"/>
            <a:ext cx="6688098" cy="674727"/>
          </a:xfrm>
          <a:prstGeom prst="rect">
            <a:avLst/>
          </a:prstGeom>
          <a:noFill/>
          <a:ln/>
        </p:spPr>
        <p:txBody>
          <a:bodyPr wrap="none" lIns="0" tIns="0" rIns="0" bIns="0" rtlCol="0" anchor="t"/>
          <a:lstStyle/>
          <a:p>
            <a:pPr marL="0" indent="0">
              <a:lnSpc>
                <a:spcPts val="5300"/>
              </a:lnSpc>
              <a:buNone/>
            </a:pPr>
            <a:r>
              <a:rPr lang="en-US" sz="4250" dirty="0">
                <a:solidFill>
                  <a:srgbClr val="F2E782"/>
                </a:solidFill>
                <a:latin typeface="Prata" pitchFamily="34" charset="0"/>
                <a:ea typeface="Prata" pitchFamily="34" charset="-122"/>
                <a:cs typeface="Prata" pitchFamily="34" charset="-120"/>
              </a:rPr>
              <a:t>HealthMate: The Solution</a:t>
            </a:r>
            <a:endParaRPr lang="en-US" sz="4250" dirty="0"/>
          </a:p>
        </p:txBody>
      </p:sp>
      <p:pic>
        <p:nvPicPr>
          <p:cNvPr id="4" name="Image 1" descr="preencoded.png"/>
          <p:cNvPicPr>
            <a:picLocks noChangeAspect="1"/>
          </p:cNvPicPr>
          <p:nvPr/>
        </p:nvPicPr>
        <p:blipFill>
          <a:blip r:embed="rId4"/>
          <a:stretch>
            <a:fillRect/>
          </a:stretch>
        </p:blipFill>
        <p:spPr>
          <a:xfrm>
            <a:off x="6242209" y="1614130"/>
            <a:ext cx="539829" cy="539829"/>
          </a:xfrm>
          <a:prstGeom prst="rect">
            <a:avLst/>
          </a:prstGeom>
        </p:spPr>
      </p:pic>
      <p:sp>
        <p:nvSpPr>
          <p:cNvPr id="5" name="Text 1"/>
          <p:cNvSpPr/>
          <p:nvPr/>
        </p:nvSpPr>
        <p:spPr>
          <a:xfrm>
            <a:off x="6242209" y="2369820"/>
            <a:ext cx="2699266" cy="337304"/>
          </a:xfrm>
          <a:prstGeom prst="rect">
            <a:avLst/>
          </a:prstGeom>
          <a:noFill/>
          <a:ln/>
        </p:spPr>
        <p:txBody>
          <a:bodyPr wrap="none" lIns="0" tIns="0" rIns="0" bIns="0" rtlCol="0" anchor="t"/>
          <a:lstStyle/>
          <a:p>
            <a:pPr marL="0" indent="0" algn="l">
              <a:lnSpc>
                <a:spcPts val="2650"/>
              </a:lnSpc>
              <a:buNone/>
            </a:pPr>
            <a:r>
              <a:rPr lang="en-US" sz="2100" dirty="0">
                <a:solidFill>
                  <a:srgbClr val="CFCBBF"/>
                </a:solidFill>
                <a:latin typeface="Prata" pitchFamily="34" charset="0"/>
                <a:ea typeface="Prata" pitchFamily="34" charset="-122"/>
                <a:cs typeface="Prata" pitchFamily="34" charset="-120"/>
              </a:rPr>
              <a:t>Diet-Based Clusters</a:t>
            </a:r>
            <a:endParaRPr lang="en-US" sz="2100" dirty="0"/>
          </a:p>
        </p:txBody>
      </p:sp>
      <p:sp>
        <p:nvSpPr>
          <p:cNvPr id="6" name="Text 2"/>
          <p:cNvSpPr/>
          <p:nvPr/>
        </p:nvSpPr>
        <p:spPr>
          <a:xfrm>
            <a:off x="6242209" y="2836664"/>
            <a:ext cx="7632383" cy="345519"/>
          </a:xfrm>
          <a:prstGeom prst="rect">
            <a:avLst/>
          </a:prstGeom>
          <a:noFill/>
          <a:ln/>
        </p:spPr>
        <p:txBody>
          <a:bodyPr wrap="none" lIns="0" tIns="0" rIns="0" bIns="0" rtlCol="0" anchor="t"/>
          <a:lstStyle/>
          <a:p>
            <a:pPr marL="0" indent="0" algn="l">
              <a:lnSpc>
                <a:spcPts val="2700"/>
              </a:lnSpc>
              <a:buNone/>
            </a:pPr>
            <a:r>
              <a:rPr lang="en-US" sz="1700" dirty="0">
                <a:solidFill>
                  <a:srgbClr val="CFCBBF"/>
                </a:solidFill>
                <a:latin typeface="Raleway" pitchFamily="34" charset="0"/>
                <a:ea typeface="Raleway" pitchFamily="34" charset="-122"/>
                <a:cs typeface="Raleway" pitchFamily="34" charset="-120"/>
              </a:rPr>
              <a:t>Connect with like-minded individuals.</a:t>
            </a:r>
            <a:endParaRPr lang="en-US" sz="1700" dirty="0"/>
          </a:p>
        </p:txBody>
      </p:sp>
      <p:pic>
        <p:nvPicPr>
          <p:cNvPr id="7" name="Image 2" descr="preencoded.png"/>
          <p:cNvPicPr>
            <a:picLocks noChangeAspect="1"/>
          </p:cNvPicPr>
          <p:nvPr/>
        </p:nvPicPr>
        <p:blipFill>
          <a:blip r:embed="rId5"/>
          <a:stretch>
            <a:fillRect/>
          </a:stretch>
        </p:blipFill>
        <p:spPr>
          <a:xfrm>
            <a:off x="6242209" y="3830003"/>
            <a:ext cx="539829" cy="539829"/>
          </a:xfrm>
          <a:prstGeom prst="rect">
            <a:avLst/>
          </a:prstGeom>
        </p:spPr>
      </p:pic>
      <p:sp>
        <p:nvSpPr>
          <p:cNvPr id="8" name="Text 3"/>
          <p:cNvSpPr/>
          <p:nvPr/>
        </p:nvSpPr>
        <p:spPr>
          <a:xfrm>
            <a:off x="6242209" y="4585692"/>
            <a:ext cx="3060383" cy="337304"/>
          </a:xfrm>
          <a:prstGeom prst="rect">
            <a:avLst/>
          </a:prstGeom>
          <a:noFill/>
          <a:ln/>
        </p:spPr>
        <p:txBody>
          <a:bodyPr wrap="none" lIns="0" tIns="0" rIns="0" bIns="0" rtlCol="0" anchor="t"/>
          <a:lstStyle/>
          <a:p>
            <a:pPr marL="0" indent="0" algn="l">
              <a:lnSpc>
                <a:spcPts val="2650"/>
              </a:lnSpc>
              <a:buNone/>
            </a:pPr>
            <a:r>
              <a:rPr lang="en-US" sz="2100" dirty="0">
                <a:solidFill>
                  <a:srgbClr val="CFCBBF"/>
                </a:solidFill>
                <a:latin typeface="Prata" pitchFamily="34" charset="0"/>
                <a:ea typeface="Prata" pitchFamily="34" charset="-122"/>
                <a:cs typeface="Prata" pitchFamily="34" charset="-120"/>
              </a:rPr>
              <a:t>Anonymous Interaction</a:t>
            </a:r>
            <a:endParaRPr lang="en-US" sz="2100" dirty="0"/>
          </a:p>
        </p:txBody>
      </p:sp>
      <p:sp>
        <p:nvSpPr>
          <p:cNvPr id="9" name="Text 4"/>
          <p:cNvSpPr/>
          <p:nvPr/>
        </p:nvSpPr>
        <p:spPr>
          <a:xfrm>
            <a:off x="6242209" y="5052536"/>
            <a:ext cx="7632383" cy="345519"/>
          </a:xfrm>
          <a:prstGeom prst="rect">
            <a:avLst/>
          </a:prstGeom>
          <a:noFill/>
          <a:ln/>
        </p:spPr>
        <p:txBody>
          <a:bodyPr wrap="none" lIns="0" tIns="0" rIns="0" bIns="0" rtlCol="0" anchor="t"/>
          <a:lstStyle/>
          <a:p>
            <a:pPr marL="0" indent="0" algn="l">
              <a:lnSpc>
                <a:spcPts val="2700"/>
              </a:lnSpc>
              <a:buNone/>
            </a:pPr>
            <a:r>
              <a:rPr lang="en-US" sz="1700" dirty="0">
                <a:solidFill>
                  <a:srgbClr val="CFCBBF"/>
                </a:solidFill>
                <a:latin typeface="Raleway" pitchFamily="34" charset="0"/>
                <a:ea typeface="Raleway" pitchFamily="34" charset="-122"/>
                <a:cs typeface="Raleway" pitchFamily="34" charset="-120"/>
              </a:rPr>
              <a:t>Open discussions without judgement.</a:t>
            </a:r>
            <a:endParaRPr lang="en-US" sz="1700" dirty="0"/>
          </a:p>
        </p:txBody>
      </p:sp>
      <p:pic>
        <p:nvPicPr>
          <p:cNvPr id="10" name="Image 3" descr="preencoded.png"/>
          <p:cNvPicPr>
            <a:picLocks noChangeAspect="1"/>
          </p:cNvPicPr>
          <p:nvPr/>
        </p:nvPicPr>
        <p:blipFill>
          <a:blip r:embed="rId6"/>
          <a:stretch>
            <a:fillRect/>
          </a:stretch>
        </p:blipFill>
        <p:spPr>
          <a:xfrm>
            <a:off x="6242209" y="6045875"/>
            <a:ext cx="539829" cy="539829"/>
          </a:xfrm>
          <a:prstGeom prst="rect">
            <a:avLst/>
          </a:prstGeom>
        </p:spPr>
      </p:pic>
      <p:sp>
        <p:nvSpPr>
          <p:cNvPr id="11" name="Text 5"/>
          <p:cNvSpPr/>
          <p:nvPr/>
        </p:nvSpPr>
        <p:spPr>
          <a:xfrm>
            <a:off x="6242209" y="6801564"/>
            <a:ext cx="2699266" cy="337304"/>
          </a:xfrm>
          <a:prstGeom prst="rect">
            <a:avLst/>
          </a:prstGeom>
          <a:noFill/>
          <a:ln/>
        </p:spPr>
        <p:txBody>
          <a:bodyPr wrap="none" lIns="0" tIns="0" rIns="0" bIns="0" rtlCol="0" anchor="t"/>
          <a:lstStyle/>
          <a:p>
            <a:pPr marL="0" indent="0" algn="l">
              <a:lnSpc>
                <a:spcPts val="2650"/>
              </a:lnSpc>
              <a:buNone/>
            </a:pPr>
            <a:r>
              <a:rPr lang="en-US" sz="2100" dirty="0">
                <a:solidFill>
                  <a:srgbClr val="CFCBBF"/>
                </a:solidFill>
                <a:latin typeface="Prata" pitchFamily="34" charset="0"/>
                <a:ea typeface="Prata" pitchFamily="34" charset="-122"/>
                <a:cs typeface="Prata" pitchFamily="34" charset="-120"/>
              </a:rPr>
              <a:t>Verified Doctors</a:t>
            </a:r>
            <a:endParaRPr lang="en-US" sz="2100" dirty="0"/>
          </a:p>
        </p:txBody>
      </p:sp>
      <p:sp>
        <p:nvSpPr>
          <p:cNvPr id="12" name="Text 6"/>
          <p:cNvSpPr/>
          <p:nvPr/>
        </p:nvSpPr>
        <p:spPr>
          <a:xfrm>
            <a:off x="6242209" y="7268408"/>
            <a:ext cx="7632383" cy="345519"/>
          </a:xfrm>
          <a:prstGeom prst="rect">
            <a:avLst/>
          </a:prstGeom>
          <a:noFill/>
          <a:ln/>
        </p:spPr>
        <p:txBody>
          <a:bodyPr wrap="none" lIns="0" tIns="0" rIns="0" bIns="0" rtlCol="0" anchor="t"/>
          <a:lstStyle/>
          <a:p>
            <a:pPr marL="0" indent="0" algn="l">
              <a:lnSpc>
                <a:spcPts val="2700"/>
              </a:lnSpc>
              <a:buNone/>
            </a:pPr>
            <a:r>
              <a:rPr lang="en-US" sz="1700" dirty="0">
                <a:solidFill>
                  <a:srgbClr val="CFCBBF"/>
                </a:solidFill>
                <a:latin typeface="Raleway" pitchFamily="34" charset="0"/>
                <a:ea typeface="Raleway" pitchFamily="34" charset="-122"/>
                <a:cs typeface="Raleway" pitchFamily="34" charset="-120"/>
              </a:rPr>
              <a:t>Trusted, credible health advice.</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4037" y="2005489"/>
            <a:ext cx="7307342" cy="771525"/>
          </a:xfrm>
          <a:prstGeom prst="rect">
            <a:avLst/>
          </a:prstGeom>
          <a:noFill/>
          <a:ln/>
        </p:spPr>
        <p:txBody>
          <a:bodyPr wrap="none" lIns="0" tIns="0" rIns="0" bIns="0" rtlCol="0" anchor="t"/>
          <a:lstStyle/>
          <a:p>
            <a:pPr marL="0" indent="0">
              <a:lnSpc>
                <a:spcPts val="6050"/>
              </a:lnSpc>
              <a:buNone/>
            </a:pPr>
            <a:r>
              <a:rPr lang="en-US" sz="4850" dirty="0">
                <a:solidFill>
                  <a:srgbClr val="F2E782"/>
                </a:solidFill>
                <a:latin typeface="Prata" pitchFamily="34" charset="0"/>
                <a:ea typeface="Prata" pitchFamily="34" charset="-122"/>
                <a:cs typeface="Prata" pitchFamily="34" charset="-120"/>
              </a:rPr>
              <a:t>User Verification &amp; Trust</a:t>
            </a:r>
            <a:endParaRPr lang="en-US" sz="4850" dirty="0"/>
          </a:p>
        </p:txBody>
      </p:sp>
      <p:sp>
        <p:nvSpPr>
          <p:cNvPr id="3" name="Text 1"/>
          <p:cNvSpPr/>
          <p:nvPr/>
        </p:nvSpPr>
        <p:spPr>
          <a:xfrm>
            <a:off x="864037" y="3394115"/>
            <a:ext cx="3086100" cy="385763"/>
          </a:xfrm>
          <a:prstGeom prst="rect">
            <a:avLst/>
          </a:prstGeom>
          <a:noFill/>
          <a:ln/>
        </p:spPr>
        <p:txBody>
          <a:bodyPr wrap="none" lIns="0" tIns="0" rIns="0" bIns="0" rtlCol="0" anchor="t"/>
          <a:lstStyle/>
          <a:p>
            <a:pPr marL="0" indent="0">
              <a:lnSpc>
                <a:spcPts val="3000"/>
              </a:lnSpc>
              <a:buNone/>
            </a:pPr>
            <a:r>
              <a:rPr lang="en-US" sz="2400" dirty="0">
                <a:solidFill>
                  <a:srgbClr val="F2E782"/>
                </a:solidFill>
                <a:latin typeface="Prata" pitchFamily="34" charset="0"/>
                <a:ea typeface="Prata" pitchFamily="34" charset="-122"/>
                <a:cs typeface="Prata" pitchFamily="34" charset="-120"/>
              </a:rPr>
              <a:t>Doctor Verification</a:t>
            </a:r>
            <a:endParaRPr lang="en-US" sz="2400" dirty="0"/>
          </a:p>
        </p:txBody>
      </p:sp>
      <p:sp>
        <p:nvSpPr>
          <p:cNvPr id="4" name="Text 2"/>
          <p:cNvSpPr/>
          <p:nvPr/>
        </p:nvSpPr>
        <p:spPr>
          <a:xfrm>
            <a:off x="864037" y="4026694"/>
            <a:ext cx="6150054" cy="1580198"/>
          </a:xfrm>
          <a:prstGeom prst="rect">
            <a:avLst/>
          </a:prstGeom>
          <a:noFill/>
          <a:ln/>
        </p:spPr>
        <p:txBody>
          <a:bodyPr wrap="squar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Doctors must submit their credentials (medical license, certifications) to be reviewed by our team. Verified doctors are flagged with a special badge, clearly distinguishing them from regular users.</a:t>
            </a:r>
            <a:endParaRPr lang="en-US" sz="1900" dirty="0"/>
          </a:p>
        </p:txBody>
      </p:sp>
      <p:sp>
        <p:nvSpPr>
          <p:cNvPr id="5" name="Text 3"/>
          <p:cNvSpPr/>
          <p:nvPr/>
        </p:nvSpPr>
        <p:spPr>
          <a:xfrm>
            <a:off x="7623929" y="3394115"/>
            <a:ext cx="3583305" cy="385763"/>
          </a:xfrm>
          <a:prstGeom prst="rect">
            <a:avLst/>
          </a:prstGeom>
          <a:noFill/>
          <a:ln/>
        </p:spPr>
        <p:txBody>
          <a:bodyPr wrap="none" lIns="0" tIns="0" rIns="0" bIns="0" rtlCol="0" anchor="t"/>
          <a:lstStyle/>
          <a:p>
            <a:pPr marL="0" indent="0">
              <a:lnSpc>
                <a:spcPts val="3000"/>
              </a:lnSpc>
              <a:buNone/>
            </a:pPr>
            <a:r>
              <a:rPr lang="en-US" sz="2400" dirty="0">
                <a:solidFill>
                  <a:srgbClr val="F2E782"/>
                </a:solidFill>
                <a:latin typeface="Prata" pitchFamily="34" charset="0"/>
                <a:ea typeface="Prata" pitchFamily="34" charset="-122"/>
                <a:cs typeface="Prata" pitchFamily="34" charset="-120"/>
              </a:rPr>
              <a:t>Community Moderation</a:t>
            </a:r>
            <a:endParaRPr lang="en-US" sz="2400" dirty="0"/>
          </a:p>
        </p:txBody>
      </p:sp>
      <p:sp>
        <p:nvSpPr>
          <p:cNvPr id="6" name="Text 4"/>
          <p:cNvSpPr/>
          <p:nvPr/>
        </p:nvSpPr>
        <p:spPr>
          <a:xfrm>
            <a:off x="7623929" y="4026694"/>
            <a:ext cx="6150054" cy="1975247"/>
          </a:xfrm>
          <a:prstGeom prst="rect">
            <a:avLst/>
          </a:prstGeom>
          <a:noFill/>
          <a:ln/>
        </p:spPr>
        <p:txBody>
          <a:bodyPr wrap="squar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A combination of automated content moderation and manual review by healthcare professionals ensures misinformation is flagged and corrected. Verified doctors can also mark answers as "trusted" to guarantee accuracy.</a:t>
            </a: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83657" y="537686"/>
            <a:ext cx="4883468" cy="610433"/>
          </a:xfrm>
          <a:prstGeom prst="rect">
            <a:avLst/>
          </a:prstGeom>
          <a:noFill/>
          <a:ln/>
        </p:spPr>
        <p:txBody>
          <a:bodyPr wrap="none" lIns="0" tIns="0" rIns="0" bIns="0" rtlCol="0" anchor="t"/>
          <a:lstStyle/>
          <a:p>
            <a:pPr marL="0" indent="0">
              <a:lnSpc>
                <a:spcPts val="4800"/>
              </a:lnSpc>
              <a:buNone/>
            </a:pPr>
            <a:r>
              <a:rPr lang="en-US" sz="3800" dirty="0">
                <a:solidFill>
                  <a:srgbClr val="F2E782"/>
                </a:solidFill>
                <a:latin typeface="Prata" pitchFamily="34" charset="0"/>
                <a:ea typeface="Prata" pitchFamily="34" charset="-122"/>
                <a:cs typeface="Prata" pitchFamily="34" charset="-120"/>
              </a:rPr>
              <a:t>Core Features</a:t>
            </a:r>
            <a:endParaRPr lang="en-US" sz="3800" dirty="0"/>
          </a:p>
        </p:txBody>
      </p:sp>
      <p:pic>
        <p:nvPicPr>
          <p:cNvPr id="4" name="Image 1" descr="preencoded.png"/>
          <p:cNvPicPr>
            <a:picLocks noChangeAspect="1"/>
          </p:cNvPicPr>
          <p:nvPr/>
        </p:nvPicPr>
        <p:blipFill>
          <a:blip r:embed="rId4"/>
          <a:stretch>
            <a:fillRect/>
          </a:stretch>
        </p:blipFill>
        <p:spPr>
          <a:xfrm>
            <a:off x="683657" y="1441013"/>
            <a:ext cx="976670" cy="1562695"/>
          </a:xfrm>
          <a:prstGeom prst="rect">
            <a:avLst/>
          </a:prstGeom>
        </p:spPr>
      </p:pic>
      <p:sp>
        <p:nvSpPr>
          <p:cNvPr id="5" name="Text 1"/>
          <p:cNvSpPr/>
          <p:nvPr/>
        </p:nvSpPr>
        <p:spPr>
          <a:xfrm>
            <a:off x="1953220" y="1636276"/>
            <a:ext cx="2903815" cy="305157"/>
          </a:xfrm>
          <a:prstGeom prst="rect">
            <a:avLst/>
          </a:prstGeom>
          <a:noFill/>
          <a:ln/>
        </p:spPr>
        <p:txBody>
          <a:bodyPr wrap="none" lIns="0" tIns="0" rIns="0" bIns="0" rtlCol="0" anchor="t"/>
          <a:lstStyle/>
          <a:p>
            <a:pPr marL="0" indent="0" algn="l">
              <a:lnSpc>
                <a:spcPts val="2400"/>
              </a:lnSpc>
              <a:buNone/>
            </a:pPr>
            <a:r>
              <a:rPr lang="en-US" sz="1900" dirty="0">
                <a:solidFill>
                  <a:srgbClr val="CFCBBF"/>
                </a:solidFill>
                <a:latin typeface="Prata" pitchFamily="34" charset="0"/>
                <a:ea typeface="Prata" pitchFamily="34" charset="-122"/>
                <a:cs typeface="Prata" pitchFamily="34" charset="-120"/>
              </a:rPr>
              <a:t>Sign-Up &amp; Segmentation</a:t>
            </a:r>
            <a:endParaRPr lang="en-US" sz="1900" dirty="0"/>
          </a:p>
        </p:txBody>
      </p:sp>
      <p:sp>
        <p:nvSpPr>
          <p:cNvPr id="6" name="Text 2"/>
          <p:cNvSpPr/>
          <p:nvPr/>
        </p:nvSpPr>
        <p:spPr>
          <a:xfrm>
            <a:off x="1953220" y="2058591"/>
            <a:ext cx="6507123" cy="312539"/>
          </a:xfrm>
          <a:prstGeom prst="rect">
            <a:avLst/>
          </a:prstGeom>
          <a:noFill/>
          <a:ln/>
        </p:spPr>
        <p:txBody>
          <a:bodyPr wrap="none" lIns="0" tIns="0" rIns="0" bIns="0" rtlCol="0" anchor="t"/>
          <a:lstStyle/>
          <a:p>
            <a:pPr marL="0" indent="0" algn="l">
              <a:lnSpc>
                <a:spcPts val="2450"/>
              </a:lnSpc>
              <a:buNone/>
            </a:pPr>
            <a:r>
              <a:rPr lang="en-US" sz="1500" dirty="0">
                <a:solidFill>
                  <a:srgbClr val="CFCBBF"/>
                </a:solidFill>
                <a:latin typeface="Raleway" pitchFamily="34" charset="0"/>
                <a:ea typeface="Raleway" pitchFamily="34" charset="-122"/>
                <a:cs typeface="Raleway" pitchFamily="34" charset="-120"/>
              </a:rPr>
              <a:t>Categorized by dietary preferences.</a:t>
            </a:r>
            <a:endParaRPr lang="en-US" sz="1500" dirty="0"/>
          </a:p>
        </p:txBody>
      </p:sp>
      <p:pic>
        <p:nvPicPr>
          <p:cNvPr id="7" name="Image 2" descr="preencoded.png"/>
          <p:cNvPicPr>
            <a:picLocks noChangeAspect="1"/>
          </p:cNvPicPr>
          <p:nvPr/>
        </p:nvPicPr>
        <p:blipFill>
          <a:blip r:embed="rId5"/>
          <a:stretch>
            <a:fillRect/>
          </a:stretch>
        </p:blipFill>
        <p:spPr>
          <a:xfrm>
            <a:off x="683657" y="3003709"/>
            <a:ext cx="976670" cy="1562695"/>
          </a:xfrm>
          <a:prstGeom prst="rect">
            <a:avLst/>
          </a:prstGeom>
        </p:spPr>
      </p:pic>
      <p:sp>
        <p:nvSpPr>
          <p:cNvPr id="8" name="Text 3"/>
          <p:cNvSpPr/>
          <p:nvPr/>
        </p:nvSpPr>
        <p:spPr>
          <a:xfrm>
            <a:off x="1953220" y="3198971"/>
            <a:ext cx="2768679" cy="305157"/>
          </a:xfrm>
          <a:prstGeom prst="rect">
            <a:avLst/>
          </a:prstGeom>
          <a:noFill/>
          <a:ln/>
        </p:spPr>
        <p:txBody>
          <a:bodyPr wrap="none" lIns="0" tIns="0" rIns="0" bIns="0" rtlCol="0" anchor="t"/>
          <a:lstStyle/>
          <a:p>
            <a:pPr marL="0" indent="0" algn="l">
              <a:lnSpc>
                <a:spcPts val="2400"/>
              </a:lnSpc>
              <a:buNone/>
            </a:pPr>
            <a:r>
              <a:rPr lang="en-US" sz="1900" dirty="0">
                <a:solidFill>
                  <a:srgbClr val="CFCBBF"/>
                </a:solidFill>
                <a:latin typeface="Prata" pitchFamily="34" charset="0"/>
                <a:ea typeface="Prata" pitchFamily="34" charset="-122"/>
                <a:cs typeface="Prata" pitchFamily="34" charset="-120"/>
              </a:rPr>
              <a:t>Anonymous Interaction</a:t>
            </a:r>
            <a:endParaRPr lang="en-US" sz="1900" dirty="0"/>
          </a:p>
        </p:txBody>
      </p:sp>
      <p:sp>
        <p:nvSpPr>
          <p:cNvPr id="9" name="Text 4"/>
          <p:cNvSpPr/>
          <p:nvPr/>
        </p:nvSpPr>
        <p:spPr>
          <a:xfrm>
            <a:off x="1953220" y="3621286"/>
            <a:ext cx="6507123" cy="312539"/>
          </a:xfrm>
          <a:prstGeom prst="rect">
            <a:avLst/>
          </a:prstGeom>
          <a:noFill/>
          <a:ln/>
        </p:spPr>
        <p:txBody>
          <a:bodyPr wrap="none" lIns="0" tIns="0" rIns="0" bIns="0" rtlCol="0" anchor="t"/>
          <a:lstStyle/>
          <a:p>
            <a:pPr marL="0" indent="0" algn="l">
              <a:lnSpc>
                <a:spcPts val="2450"/>
              </a:lnSpc>
              <a:buNone/>
            </a:pPr>
            <a:r>
              <a:rPr lang="en-US" sz="1500" dirty="0">
                <a:solidFill>
                  <a:srgbClr val="CFCBBF"/>
                </a:solidFill>
                <a:latin typeface="Raleway" pitchFamily="34" charset="0"/>
                <a:ea typeface="Raleway" pitchFamily="34" charset="-122"/>
                <a:cs typeface="Raleway" pitchFamily="34" charset="-120"/>
              </a:rPr>
              <a:t>Safe space for open discussion.</a:t>
            </a:r>
            <a:endParaRPr lang="en-US" sz="1500" dirty="0"/>
          </a:p>
        </p:txBody>
      </p:sp>
      <p:pic>
        <p:nvPicPr>
          <p:cNvPr id="10" name="Image 3" descr="preencoded.png"/>
          <p:cNvPicPr>
            <a:picLocks noChangeAspect="1"/>
          </p:cNvPicPr>
          <p:nvPr/>
        </p:nvPicPr>
        <p:blipFill>
          <a:blip r:embed="rId6"/>
          <a:stretch>
            <a:fillRect/>
          </a:stretch>
        </p:blipFill>
        <p:spPr>
          <a:xfrm>
            <a:off x="683657" y="4566404"/>
            <a:ext cx="976670" cy="1562695"/>
          </a:xfrm>
          <a:prstGeom prst="rect">
            <a:avLst/>
          </a:prstGeom>
        </p:spPr>
      </p:pic>
      <p:sp>
        <p:nvSpPr>
          <p:cNvPr id="11" name="Text 5"/>
          <p:cNvSpPr/>
          <p:nvPr/>
        </p:nvSpPr>
        <p:spPr>
          <a:xfrm>
            <a:off x="1953220" y="4761667"/>
            <a:ext cx="2441734" cy="305157"/>
          </a:xfrm>
          <a:prstGeom prst="rect">
            <a:avLst/>
          </a:prstGeom>
          <a:noFill/>
          <a:ln/>
        </p:spPr>
        <p:txBody>
          <a:bodyPr wrap="none" lIns="0" tIns="0" rIns="0" bIns="0" rtlCol="0" anchor="t"/>
          <a:lstStyle/>
          <a:p>
            <a:pPr marL="0" indent="0" algn="l">
              <a:lnSpc>
                <a:spcPts val="2400"/>
              </a:lnSpc>
              <a:buNone/>
            </a:pPr>
            <a:r>
              <a:rPr lang="en-US" sz="1900" dirty="0">
                <a:solidFill>
                  <a:srgbClr val="CFCBBF"/>
                </a:solidFill>
                <a:latin typeface="Prata" pitchFamily="34" charset="0"/>
                <a:ea typeface="Prata" pitchFamily="34" charset="-122"/>
                <a:cs typeface="Prata" pitchFamily="34" charset="-120"/>
              </a:rPr>
              <a:t>Doctor Verification</a:t>
            </a:r>
            <a:endParaRPr lang="en-US" sz="1900" dirty="0"/>
          </a:p>
        </p:txBody>
      </p:sp>
      <p:sp>
        <p:nvSpPr>
          <p:cNvPr id="12" name="Text 6"/>
          <p:cNvSpPr/>
          <p:nvPr/>
        </p:nvSpPr>
        <p:spPr>
          <a:xfrm>
            <a:off x="1953220" y="5183981"/>
            <a:ext cx="6507123" cy="312539"/>
          </a:xfrm>
          <a:prstGeom prst="rect">
            <a:avLst/>
          </a:prstGeom>
          <a:noFill/>
          <a:ln/>
        </p:spPr>
        <p:txBody>
          <a:bodyPr wrap="none" lIns="0" tIns="0" rIns="0" bIns="0" rtlCol="0" anchor="t"/>
          <a:lstStyle/>
          <a:p>
            <a:pPr marL="0" indent="0" algn="l">
              <a:lnSpc>
                <a:spcPts val="2450"/>
              </a:lnSpc>
              <a:buNone/>
            </a:pPr>
            <a:r>
              <a:rPr lang="en-US" sz="1500" dirty="0">
                <a:solidFill>
                  <a:srgbClr val="CFCBBF"/>
                </a:solidFill>
                <a:latin typeface="Raleway" pitchFamily="34" charset="0"/>
                <a:ea typeface="Raleway" pitchFamily="34" charset="-122"/>
                <a:cs typeface="Raleway" pitchFamily="34" charset="-120"/>
              </a:rPr>
              <a:t>Ensuring credible advice.</a:t>
            </a:r>
            <a:endParaRPr lang="en-US" sz="1500" dirty="0"/>
          </a:p>
        </p:txBody>
      </p:sp>
      <p:pic>
        <p:nvPicPr>
          <p:cNvPr id="13" name="Image 4" descr="preencoded.png"/>
          <p:cNvPicPr>
            <a:picLocks noChangeAspect="1"/>
          </p:cNvPicPr>
          <p:nvPr/>
        </p:nvPicPr>
        <p:blipFill>
          <a:blip r:embed="rId7"/>
          <a:stretch>
            <a:fillRect/>
          </a:stretch>
        </p:blipFill>
        <p:spPr>
          <a:xfrm>
            <a:off x="683657" y="6129099"/>
            <a:ext cx="976670" cy="1562695"/>
          </a:xfrm>
          <a:prstGeom prst="rect">
            <a:avLst/>
          </a:prstGeom>
        </p:spPr>
      </p:pic>
      <p:sp>
        <p:nvSpPr>
          <p:cNvPr id="14" name="Text 7"/>
          <p:cNvSpPr/>
          <p:nvPr/>
        </p:nvSpPr>
        <p:spPr>
          <a:xfrm>
            <a:off x="1953220" y="6324362"/>
            <a:ext cx="2441734" cy="305157"/>
          </a:xfrm>
          <a:prstGeom prst="rect">
            <a:avLst/>
          </a:prstGeom>
          <a:noFill/>
          <a:ln/>
        </p:spPr>
        <p:txBody>
          <a:bodyPr wrap="none" lIns="0" tIns="0" rIns="0" bIns="0" rtlCol="0" anchor="t"/>
          <a:lstStyle/>
          <a:p>
            <a:pPr marL="0" indent="0" algn="l">
              <a:lnSpc>
                <a:spcPts val="2400"/>
              </a:lnSpc>
              <a:buNone/>
            </a:pPr>
            <a:r>
              <a:rPr lang="en-US" sz="1900" dirty="0">
                <a:solidFill>
                  <a:srgbClr val="CFCBBF"/>
                </a:solidFill>
                <a:latin typeface="Prata" pitchFamily="34" charset="0"/>
                <a:ea typeface="Prata" pitchFamily="34" charset="-122"/>
                <a:cs typeface="Prata" pitchFamily="34" charset="-120"/>
              </a:rPr>
              <a:t>Smart Clustering</a:t>
            </a:r>
            <a:endParaRPr lang="en-US" sz="1900" dirty="0"/>
          </a:p>
        </p:txBody>
      </p:sp>
      <p:sp>
        <p:nvSpPr>
          <p:cNvPr id="15" name="Text 8"/>
          <p:cNvSpPr/>
          <p:nvPr/>
        </p:nvSpPr>
        <p:spPr>
          <a:xfrm>
            <a:off x="1953220" y="6746677"/>
            <a:ext cx="6507123" cy="312539"/>
          </a:xfrm>
          <a:prstGeom prst="rect">
            <a:avLst/>
          </a:prstGeom>
          <a:noFill/>
          <a:ln/>
        </p:spPr>
        <p:txBody>
          <a:bodyPr wrap="none" lIns="0" tIns="0" rIns="0" bIns="0" rtlCol="0" anchor="t"/>
          <a:lstStyle/>
          <a:p>
            <a:pPr marL="0" indent="0" algn="l">
              <a:lnSpc>
                <a:spcPts val="2450"/>
              </a:lnSpc>
              <a:buNone/>
            </a:pPr>
            <a:r>
              <a:rPr lang="en-US" sz="1500" dirty="0">
                <a:solidFill>
                  <a:srgbClr val="CFCBBF"/>
                </a:solidFill>
                <a:latin typeface="Raleway" pitchFamily="34" charset="0"/>
                <a:ea typeface="Raleway" pitchFamily="34" charset="-122"/>
                <a:cs typeface="Raleway" pitchFamily="34" charset="-120"/>
              </a:rPr>
              <a:t>Personalized interaction.</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7600" y="626626"/>
            <a:ext cx="8267700" cy="712113"/>
          </a:xfrm>
          <a:prstGeom prst="rect">
            <a:avLst/>
          </a:prstGeom>
          <a:noFill/>
          <a:ln/>
        </p:spPr>
        <p:txBody>
          <a:bodyPr wrap="none" lIns="0" tIns="0" rIns="0" bIns="0" rtlCol="0" anchor="t"/>
          <a:lstStyle/>
          <a:p>
            <a:pPr marL="0" indent="0">
              <a:lnSpc>
                <a:spcPts val="5600"/>
              </a:lnSpc>
              <a:buNone/>
            </a:pPr>
            <a:r>
              <a:rPr lang="en-US" sz="4450" dirty="0">
                <a:solidFill>
                  <a:srgbClr val="F2E782"/>
                </a:solidFill>
                <a:latin typeface="Prata" pitchFamily="34" charset="0"/>
                <a:ea typeface="Prata" pitchFamily="34" charset="-122"/>
                <a:cs typeface="Prata" pitchFamily="34" charset="-120"/>
              </a:rPr>
              <a:t>User Engagement &amp; Retention</a:t>
            </a:r>
            <a:endParaRPr lang="en-US" sz="4450" dirty="0"/>
          </a:p>
        </p:txBody>
      </p:sp>
      <p:pic>
        <p:nvPicPr>
          <p:cNvPr id="3" name="Image 0" descr="preencoded.png"/>
          <p:cNvPicPr>
            <a:picLocks noChangeAspect="1"/>
          </p:cNvPicPr>
          <p:nvPr/>
        </p:nvPicPr>
        <p:blipFill>
          <a:blip r:embed="rId3"/>
          <a:stretch>
            <a:fillRect/>
          </a:stretch>
        </p:blipFill>
        <p:spPr>
          <a:xfrm>
            <a:off x="797600" y="1794510"/>
            <a:ext cx="6346627" cy="3922395"/>
          </a:xfrm>
          <a:prstGeom prst="rect">
            <a:avLst/>
          </a:prstGeom>
        </p:spPr>
      </p:pic>
      <p:sp>
        <p:nvSpPr>
          <p:cNvPr id="4" name="Text 1"/>
          <p:cNvSpPr/>
          <p:nvPr/>
        </p:nvSpPr>
        <p:spPr>
          <a:xfrm>
            <a:off x="797600" y="6001703"/>
            <a:ext cx="2848689" cy="356116"/>
          </a:xfrm>
          <a:prstGeom prst="rect">
            <a:avLst/>
          </a:prstGeom>
          <a:noFill/>
          <a:ln/>
        </p:spPr>
        <p:txBody>
          <a:bodyPr wrap="none" lIns="0" tIns="0" rIns="0" bIns="0" rtlCol="0" anchor="t"/>
          <a:lstStyle/>
          <a:p>
            <a:pPr marL="0" indent="0" algn="l">
              <a:lnSpc>
                <a:spcPts val="2800"/>
              </a:lnSpc>
              <a:buNone/>
            </a:pPr>
            <a:r>
              <a:rPr lang="en-US" sz="2200" dirty="0">
                <a:solidFill>
                  <a:srgbClr val="CFCBBF"/>
                </a:solidFill>
                <a:latin typeface="Prata" pitchFamily="34" charset="0"/>
                <a:ea typeface="Prata" pitchFamily="34" charset="-122"/>
                <a:cs typeface="Prata" pitchFamily="34" charset="-120"/>
              </a:rPr>
              <a:t>User Engagement</a:t>
            </a:r>
            <a:endParaRPr lang="en-US" sz="2200" dirty="0"/>
          </a:p>
        </p:txBody>
      </p:sp>
      <p:sp>
        <p:nvSpPr>
          <p:cNvPr id="5" name="Text 2"/>
          <p:cNvSpPr/>
          <p:nvPr/>
        </p:nvSpPr>
        <p:spPr>
          <a:xfrm>
            <a:off x="797600" y="6494502"/>
            <a:ext cx="6346627" cy="1458278"/>
          </a:xfrm>
          <a:prstGeom prst="rect">
            <a:avLst/>
          </a:prstGeom>
          <a:noFill/>
          <a:ln/>
        </p:spPr>
        <p:txBody>
          <a:bodyPr wrap="square" lIns="0" tIns="0" rIns="0" bIns="0" rtlCol="0" anchor="t"/>
          <a:lstStyle/>
          <a:p>
            <a:pPr marL="0" indent="0" algn="l">
              <a:lnSpc>
                <a:spcPts val="2850"/>
              </a:lnSpc>
              <a:buNone/>
            </a:pPr>
            <a:r>
              <a:rPr lang="en-US" sz="1750" dirty="0">
                <a:solidFill>
                  <a:srgbClr val="CFCBBF"/>
                </a:solidFill>
                <a:latin typeface="Raleway" pitchFamily="34" charset="0"/>
                <a:ea typeface="Raleway" pitchFamily="34" charset="-122"/>
                <a:cs typeface="Raleway" pitchFamily="34" charset="-120"/>
              </a:rPr>
              <a:t>Users can participate in daily or weekly challenges that encourage healthy habits. They can share recipes and meal plans, track their progress, and receive personalized tips from verified doctors.</a:t>
            </a:r>
            <a:endParaRPr lang="en-US" sz="1750" dirty="0"/>
          </a:p>
        </p:txBody>
      </p:sp>
      <p:pic>
        <p:nvPicPr>
          <p:cNvPr id="6" name="Image 1" descr="preencoded.png"/>
          <p:cNvPicPr>
            <a:picLocks noChangeAspect="1"/>
          </p:cNvPicPr>
          <p:nvPr/>
        </p:nvPicPr>
        <p:blipFill>
          <a:blip r:embed="rId4"/>
          <a:stretch>
            <a:fillRect/>
          </a:stretch>
        </p:blipFill>
        <p:spPr>
          <a:xfrm>
            <a:off x="7486055" y="1794510"/>
            <a:ext cx="6346746" cy="3922514"/>
          </a:xfrm>
          <a:prstGeom prst="rect">
            <a:avLst/>
          </a:prstGeom>
        </p:spPr>
      </p:pic>
      <p:sp>
        <p:nvSpPr>
          <p:cNvPr id="7" name="Text 3"/>
          <p:cNvSpPr/>
          <p:nvPr/>
        </p:nvSpPr>
        <p:spPr>
          <a:xfrm>
            <a:off x="7486055" y="6001822"/>
            <a:ext cx="2848689" cy="356116"/>
          </a:xfrm>
          <a:prstGeom prst="rect">
            <a:avLst/>
          </a:prstGeom>
          <a:noFill/>
          <a:ln/>
        </p:spPr>
        <p:txBody>
          <a:bodyPr wrap="none" lIns="0" tIns="0" rIns="0" bIns="0" rtlCol="0" anchor="t"/>
          <a:lstStyle/>
          <a:p>
            <a:pPr marL="0" indent="0" algn="l">
              <a:lnSpc>
                <a:spcPts val="2800"/>
              </a:lnSpc>
              <a:buNone/>
            </a:pPr>
            <a:r>
              <a:rPr lang="en-US" sz="2200" dirty="0">
                <a:solidFill>
                  <a:srgbClr val="CFCBBF"/>
                </a:solidFill>
                <a:latin typeface="Prata" pitchFamily="34" charset="0"/>
                <a:ea typeface="Prata" pitchFamily="34" charset="-122"/>
                <a:cs typeface="Prata" pitchFamily="34" charset="-120"/>
              </a:rPr>
              <a:t>Doctor Retention</a:t>
            </a:r>
            <a:endParaRPr lang="en-US" sz="2200" dirty="0"/>
          </a:p>
        </p:txBody>
      </p:sp>
      <p:sp>
        <p:nvSpPr>
          <p:cNvPr id="8" name="Text 4"/>
          <p:cNvSpPr/>
          <p:nvPr/>
        </p:nvSpPr>
        <p:spPr>
          <a:xfrm>
            <a:off x="7486055" y="6494621"/>
            <a:ext cx="6346746" cy="1458278"/>
          </a:xfrm>
          <a:prstGeom prst="rect">
            <a:avLst/>
          </a:prstGeom>
          <a:noFill/>
          <a:ln/>
        </p:spPr>
        <p:txBody>
          <a:bodyPr wrap="square" lIns="0" tIns="0" rIns="0" bIns="0" rtlCol="0" anchor="t"/>
          <a:lstStyle/>
          <a:p>
            <a:pPr marL="0" indent="0" algn="l">
              <a:lnSpc>
                <a:spcPts val="2850"/>
              </a:lnSpc>
              <a:buNone/>
            </a:pPr>
            <a:r>
              <a:rPr lang="en-US" sz="1750" dirty="0">
                <a:solidFill>
                  <a:srgbClr val="CFCBBF"/>
                </a:solidFill>
                <a:latin typeface="Raleway" pitchFamily="34" charset="0"/>
                <a:ea typeface="Raleway" pitchFamily="34" charset="-122"/>
                <a:cs typeface="Raleway" pitchFamily="34" charset="-120"/>
              </a:rPr>
              <a:t>HealthMate offers a revenue-sharing model for doctors. They can charge for consultations, earn points for answering questions, and receive special recognition based on their engagement level.</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4037" y="1610678"/>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2E782"/>
                </a:solidFill>
                <a:latin typeface="Prata" pitchFamily="34" charset="0"/>
                <a:ea typeface="Prata" pitchFamily="34" charset="-122"/>
                <a:cs typeface="Prata" pitchFamily="34" charset="-120"/>
              </a:rPr>
              <a:t>Revenue Model</a:t>
            </a:r>
            <a:endParaRPr lang="en-US" sz="4850" dirty="0"/>
          </a:p>
        </p:txBody>
      </p:sp>
      <p:pic>
        <p:nvPicPr>
          <p:cNvPr id="3" name="Image 0" descr="preencoded.png"/>
          <p:cNvPicPr>
            <a:picLocks noChangeAspect="1"/>
          </p:cNvPicPr>
          <p:nvPr/>
        </p:nvPicPr>
        <p:blipFill>
          <a:blip r:embed="rId3"/>
          <a:stretch>
            <a:fillRect/>
          </a:stretch>
        </p:blipFill>
        <p:spPr>
          <a:xfrm>
            <a:off x="864037" y="2875955"/>
            <a:ext cx="4053840" cy="2505432"/>
          </a:xfrm>
          <a:prstGeom prst="rect">
            <a:avLst/>
          </a:prstGeom>
        </p:spPr>
      </p:pic>
      <p:sp>
        <p:nvSpPr>
          <p:cNvPr id="4" name="Text 1"/>
          <p:cNvSpPr/>
          <p:nvPr/>
        </p:nvSpPr>
        <p:spPr>
          <a:xfrm>
            <a:off x="864037" y="5689997"/>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CFCBBF"/>
                </a:solidFill>
                <a:latin typeface="Prata" pitchFamily="34" charset="0"/>
                <a:ea typeface="Prata" pitchFamily="34" charset="-122"/>
                <a:cs typeface="Prata" pitchFamily="34" charset="-120"/>
              </a:rPr>
              <a:t>Freemium Model</a:t>
            </a:r>
            <a:endParaRPr lang="en-US" sz="2400" dirty="0"/>
          </a:p>
        </p:txBody>
      </p:sp>
      <p:sp>
        <p:nvSpPr>
          <p:cNvPr id="5" name="Text 2"/>
          <p:cNvSpPr/>
          <p:nvPr/>
        </p:nvSpPr>
        <p:spPr>
          <a:xfrm>
            <a:off x="864037" y="6223873"/>
            <a:ext cx="4053840" cy="395049"/>
          </a:xfrm>
          <a:prstGeom prst="rect">
            <a:avLst/>
          </a:prstGeom>
          <a:noFill/>
          <a:ln/>
        </p:spPr>
        <p:txBody>
          <a:bodyPr wrap="none" lIns="0" tIns="0" rIns="0" bIns="0" rtlCol="0" anchor="t"/>
          <a:lstStyle/>
          <a:p>
            <a:pPr marL="0" indent="0" algn="l">
              <a:lnSpc>
                <a:spcPts val="3100"/>
              </a:lnSpc>
              <a:buNone/>
            </a:pPr>
            <a:r>
              <a:rPr lang="en-US" sz="1900" dirty="0">
                <a:solidFill>
                  <a:srgbClr val="CFCBBF"/>
                </a:solidFill>
                <a:latin typeface="Raleway" pitchFamily="34" charset="0"/>
                <a:ea typeface="Raleway" pitchFamily="34" charset="-122"/>
                <a:cs typeface="Raleway" pitchFamily="34" charset="-120"/>
              </a:rPr>
              <a:t>Free access, paid consultations.</a:t>
            </a:r>
            <a:endParaRPr lang="en-US" sz="1900" dirty="0"/>
          </a:p>
        </p:txBody>
      </p:sp>
      <p:pic>
        <p:nvPicPr>
          <p:cNvPr id="6" name="Image 1" descr="preencoded.png"/>
          <p:cNvPicPr>
            <a:picLocks noChangeAspect="1"/>
          </p:cNvPicPr>
          <p:nvPr/>
        </p:nvPicPr>
        <p:blipFill>
          <a:blip r:embed="rId4"/>
          <a:stretch>
            <a:fillRect/>
          </a:stretch>
        </p:blipFill>
        <p:spPr>
          <a:xfrm>
            <a:off x="5288161" y="2875955"/>
            <a:ext cx="4053959" cy="2505432"/>
          </a:xfrm>
          <a:prstGeom prst="rect">
            <a:avLst/>
          </a:prstGeom>
        </p:spPr>
      </p:pic>
      <p:sp>
        <p:nvSpPr>
          <p:cNvPr id="7" name="Text 3"/>
          <p:cNvSpPr/>
          <p:nvPr/>
        </p:nvSpPr>
        <p:spPr>
          <a:xfrm>
            <a:off x="5288161" y="5689997"/>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CFCBBF"/>
                </a:solidFill>
                <a:latin typeface="Prata" pitchFamily="34" charset="0"/>
                <a:ea typeface="Prata" pitchFamily="34" charset="-122"/>
                <a:cs typeface="Prata" pitchFamily="34" charset="-120"/>
              </a:rPr>
              <a:t>Targeted Ads</a:t>
            </a:r>
            <a:endParaRPr lang="en-US" sz="2400" dirty="0"/>
          </a:p>
        </p:txBody>
      </p:sp>
      <p:sp>
        <p:nvSpPr>
          <p:cNvPr id="8" name="Text 4"/>
          <p:cNvSpPr/>
          <p:nvPr/>
        </p:nvSpPr>
        <p:spPr>
          <a:xfrm>
            <a:off x="5288161" y="6223873"/>
            <a:ext cx="4053959" cy="395049"/>
          </a:xfrm>
          <a:prstGeom prst="rect">
            <a:avLst/>
          </a:prstGeom>
          <a:noFill/>
          <a:ln/>
        </p:spPr>
        <p:txBody>
          <a:bodyPr wrap="none" lIns="0" tIns="0" rIns="0" bIns="0" rtlCol="0" anchor="t"/>
          <a:lstStyle/>
          <a:p>
            <a:pPr marL="0" indent="0" algn="l">
              <a:lnSpc>
                <a:spcPts val="3100"/>
              </a:lnSpc>
              <a:buNone/>
            </a:pPr>
            <a:r>
              <a:rPr lang="en-US" sz="1900" dirty="0">
                <a:solidFill>
                  <a:srgbClr val="CFCBBF"/>
                </a:solidFill>
                <a:latin typeface="Raleway" pitchFamily="34" charset="0"/>
                <a:ea typeface="Raleway" pitchFamily="34" charset="-122"/>
                <a:cs typeface="Raleway" pitchFamily="34" charset="-120"/>
              </a:rPr>
              <a:t>Health-related brand partnerships.</a:t>
            </a:r>
            <a:endParaRPr lang="en-US" sz="1900" dirty="0"/>
          </a:p>
        </p:txBody>
      </p:sp>
      <p:pic>
        <p:nvPicPr>
          <p:cNvPr id="9" name="Image 2" descr="preencoded.png"/>
          <p:cNvPicPr>
            <a:picLocks noChangeAspect="1"/>
          </p:cNvPicPr>
          <p:nvPr/>
        </p:nvPicPr>
        <p:blipFill>
          <a:blip r:embed="rId5"/>
          <a:stretch>
            <a:fillRect/>
          </a:stretch>
        </p:blipFill>
        <p:spPr>
          <a:xfrm>
            <a:off x="9712404" y="2875955"/>
            <a:ext cx="4053840" cy="2505432"/>
          </a:xfrm>
          <a:prstGeom prst="rect">
            <a:avLst/>
          </a:prstGeom>
        </p:spPr>
      </p:pic>
      <p:sp>
        <p:nvSpPr>
          <p:cNvPr id="10" name="Text 5"/>
          <p:cNvSpPr/>
          <p:nvPr/>
        </p:nvSpPr>
        <p:spPr>
          <a:xfrm>
            <a:off x="9712404" y="5689997"/>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CFCBBF"/>
                </a:solidFill>
                <a:latin typeface="Prata" pitchFamily="34" charset="0"/>
                <a:ea typeface="Prata" pitchFamily="34" charset="-122"/>
                <a:cs typeface="Prata" pitchFamily="34" charset="-120"/>
              </a:rPr>
              <a:t>Affiliate Marketing</a:t>
            </a:r>
            <a:endParaRPr lang="en-US" sz="2400" dirty="0"/>
          </a:p>
        </p:txBody>
      </p:sp>
      <p:sp>
        <p:nvSpPr>
          <p:cNvPr id="11" name="Text 6"/>
          <p:cNvSpPr/>
          <p:nvPr/>
        </p:nvSpPr>
        <p:spPr>
          <a:xfrm>
            <a:off x="9712404" y="6223873"/>
            <a:ext cx="4053840" cy="395049"/>
          </a:xfrm>
          <a:prstGeom prst="rect">
            <a:avLst/>
          </a:prstGeom>
          <a:noFill/>
          <a:ln/>
        </p:spPr>
        <p:txBody>
          <a:bodyPr wrap="none" lIns="0" tIns="0" rIns="0" bIns="0" rtlCol="0" anchor="t"/>
          <a:lstStyle/>
          <a:p>
            <a:pPr marL="0" indent="0" algn="l">
              <a:lnSpc>
                <a:spcPts val="3100"/>
              </a:lnSpc>
              <a:buNone/>
            </a:pPr>
            <a:r>
              <a:rPr lang="en-US" sz="1900" dirty="0">
                <a:solidFill>
                  <a:srgbClr val="CFCBBF"/>
                </a:solidFill>
                <a:latin typeface="Raleway" pitchFamily="34" charset="0"/>
                <a:ea typeface="Raleway" pitchFamily="34" charset="-122"/>
                <a:cs typeface="Raleway" pitchFamily="34" charset="-120"/>
              </a:rPr>
              <a:t>Promoting health products.</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3547" y="704493"/>
            <a:ext cx="5895142" cy="672822"/>
          </a:xfrm>
          <a:prstGeom prst="rect">
            <a:avLst/>
          </a:prstGeom>
          <a:noFill/>
          <a:ln/>
        </p:spPr>
        <p:txBody>
          <a:bodyPr wrap="none" lIns="0" tIns="0" rIns="0" bIns="0" rtlCol="0" anchor="t"/>
          <a:lstStyle/>
          <a:p>
            <a:pPr marL="0" indent="0">
              <a:lnSpc>
                <a:spcPts val="5250"/>
              </a:lnSpc>
              <a:buNone/>
            </a:pPr>
            <a:r>
              <a:rPr lang="en-US" sz="4200" dirty="0">
                <a:solidFill>
                  <a:srgbClr val="F2E782"/>
                </a:solidFill>
                <a:latin typeface="Prata" pitchFamily="34" charset="0"/>
                <a:ea typeface="Prata" pitchFamily="34" charset="-122"/>
                <a:cs typeface="Prata" pitchFamily="34" charset="-120"/>
              </a:rPr>
              <a:t>Scalability and Growth</a:t>
            </a:r>
            <a:endParaRPr lang="en-US" sz="4200" dirty="0"/>
          </a:p>
        </p:txBody>
      </p:sp>
      <p:pic>
        <p:nvPicPr>
          <p:cNvPr id="3" name="Image 0" descr="preencoded.png"/>
          <p:cNvPicPr>
            <a:picLocks noChangeAspect="1"/>
          </p:cNvPicPr>
          <p:nvPr/>
        </p:nvPicPr>
        <p:blipFill>
          <a:blip r:embed="rId3"/>
          <a:stretch>
            <a:fillRect/>
          </a:stretch>
        </p:blipFill>
        <p:spPr>
          <a:xfrm>
            <a:off x="753547" y="1807964"/>
            <a:ext cx="4159091" cy="2570440"/>
          </a:xfrm>
          <a:prstGeom prst="rect">
            <a:avLst/>
          </a:prstGeom>
        </p:spPr>
      </p:pic>
      <p:sp>
        <p:nvSpPr>
          <p:cNvPr id="4" name="Text 1"/>
          <p:cNvSpPr/>
          <p:nvPr/>
        </p:nvSpPr>
        <p:spPr>
          <a:xfrm>
            <a:off x="753547" y="4647486"/>
            <a:ext cx="2691646" cy="336471"/>
          </a:xfrm>
          <a:prstGeom prst="rect">
            <a:avLst/>
          </a:prstGeom>
          <a:noFill/>
          <a:ln/>
        </p:spPr>
        <p:txBody>
          <a:bodyPr wrap="none" lIns="0" tIns="0" rIns="0" bIns="0" rtlCol="0" anchor="t"/>
          <a:lstStyle/>
          <a:p>
            <a:pPr marL="0" indent="0" algn="l">
              <a:lnSpc>
                <a:spcPts val="2600"/>
              </a:lnSpc>
              <a:buNone/>
            </a:pPr>
            <a:r>
              <a:rPr lang="en-US" sz="2100" dirty="0">
                <a:solidFill>
                  <a:srgbClr val="CFCBBF"/>
                </a:solidFill>
                <a:latin typeface="Prata" pitchFamily="34" charset="0"/>
                <a:ea typeface="Prata" pitchFamily="34" charset="-122"/>
                <a:cs typeface="Prata" pitchFamily="34" charset="-120"/>
              </a:rPr>
              <a:t>Scalable Technology</a:t>
            </a:r>
            <a:endParaRPr lang="en-US" sz="2100" dirty="0"/>
          </a:p>
        </p:txBody>
      </p:sp>
      <p:sp>
        <p:nvSpPr>
          <p:cNvPr id="5" name="Text 2"/>
          <p:cNvSpPr/>
          <p:nvPr/>
        </p:nvSpPr>
        <p:spPr>
          <a:xfrm>
            <a:off x="753547" y="5113139"/>
            <a:ext cx="4159091" cy="1378268"/>
          </a:xfrm>
          <a:prstGeom prst="rect">
            <a:avLst/>
          </a:prstGeom>
          <a:noFill/>
          <a:ln/>
        </p:spPr>
        <p:txBody>
          <a:bodyPr wrap="square" lIns="0" tIns="0" rIns="0" bIns="0" rtlCol="0" anchor="t"/>
          <a:lstStyle/>
          <a:p>
            <a:pPr marL="0" indent="0" algn="l">
              <a:lnSpc>
                <a:spcPts val="2700"/>
              </a:lnSpc>
              <a:buNone/>
            </a:pPr>
            <a:r>
              <a:rPr lang="en-US" sz="1650" dirty="0">
                <a:solidFill>
                  <a:srgbClr val="CFCBBF"/>
                </a:solidFill>
                <a:latin typeface="Raleway" pitchFamily="34" charset="0"/>
                <a:ea typeface="Raleway" pitchFamily="34" charset="-122"/>
                <a:cs typeface="Raleway" pitchFamily="34" charset="-120"/>
              </a:rPr>
              <a:t>HealthMate is built for growth, leveraging robust technologies like Firebase and MongoDB to ensure seamless performance as the user base expands.</a:t>
            </a:r>
            <a:endParaRPr lang="en-US" sz="1650" dirty="0"/>
          </a:p>
        </p:txBody>
      </p:sp>
      <p:pic>
        <p:nvPicPr>
          <p:cNvPr id="6" name="Image 1" descr="preencoded.png"/>
          <p:cNvPicPr>
            <a:picLocks noChangeAspect="1"/>
          </p:cNvPicPr>
          <p:nvPr/>
        </p:nvPicPr>
        <p:blipFill>
          <a:blip r:embed="rId4"/>
          <a:stretch>
            <a:fillRect/>
          </a:stretch>
        </p:blipFill>
        <p:spPr>
          <a:xfrm>
            <a:off x="5235535" y="1807964"/>
            <a:ext cx="4159210" cy="2570559"/>
          </a:xfrm>
          <a:prstGeom prst="rect">
            <a:avLst/>
          </a:prstGeom>
        </p:spPr>
      </p:pic>
      <p:sp>
        <p:nvSpPr>
          <p:cNvPr id="7" name="Text 3"/>
          <p:cNvSpPr/>
          <p:nvPr/>
        </p:nvSpPr>
        <p:spPr>
          <a:xfrm>
            <a:off x="5235535" y="4647605"/>
            <a:ext cx="2691646" cy="336471"/>
          </a:xfrm>
          <a:prstGeom prst="rect">
            <a:avLst/>
          </a:prstGeom>
          <a:noFill/>
          <a:ln/>
        </p:spPr>
        <p:txBody>
          <a:bodyPr wrap="none" lIns="0" tIns="0" rIns="0" bIns="0" rtlCol="0" anchor="t"/>
          <a:lstStyle/>
          <a:p>
            <a:pPr marL="0" indent="0" algn="l">
              <a:lnSpc>
                <a:spcPts val="2600"/>
              </a:lnSpc>
              <a:buNone/>
            </a:pPr>
            <a:r>
              <a:rPr lang="en-US" sz="2100" dirty="0">
                <a:solidFill>
                  <a:srgbClr val="CFCBBF"/>
                </a:solidFill>
                <a:latin typeface="Prata" pitchFamily="34" charset="0"/>
                <a:ea typeface="Prata" pitchFamily="34" charset="-122"/>
                <a:cs typeface="Prata" pitchFamily="34" charset="-120"/>
              </a:rPr>
              <a:t>Global Expansion</a:t>
            </a:r>
            <a:endParaRPr lang="en-US" sz="2100" dirty="0"/>
          </a:p>
        </p:txBody>
      </p:sp>
      <p:sp>
        <p:nvSpPr>
          <p:cNvPr id="8" name="Text 4"/>
          <p:cNvSpPr/>
          <p:nvPr/>
        </p:nvSpPr>
        <p:spPr>
          <a:xfrm>
            <a:off x="5235535" y="5113258"/>
            <a:ext cx="4159210" cy="1722834"/>
          </a:xfrm>
          <a:prstGeom prst="rect">
            <a:avLst/>
          </a:prstGeom>
          <a:noFill/>
          <a:ln/>
        </p:spPr>
        <p:txBody>
          <a:bodyPr wrap="square" lIns="0" tIns="0" rIns="0" bIns="0" rtlCol="0" anchor="t"/>
          <a:lstStyle/>
          <a:p>
            <a:pPr marL="0" indent="0" algn="l">
              <a:lnSpc>
                <a:spcPts val="2700"/>
              </a:lnSpc>
              <a:buNone/>
            </a:pPr>
            <a:r>
              <a:rPr lang="en-US" sz="1650" dirty="0">
                <a:solidFill>
                  <a:srgbClr val="CFCBBF"/>
                </a:solidFill>
                <a:latin typeface="Raleway" pitchFamily="34" charset="0"/>
                <a:ea typeface="Raleway" pitchFamily="34" charset="-122"/>
                <a:cs typeface="Raleway" pitchFamily="34" charset="-120"/>
              </a:rPr>
              <a:t>We'll expand our reach with multi-language support, opening the app to a global audience. We'll also introduce new features beyond dietary clusters, like fitness, mental health, and more.</a:t>
            </a:r>
            <a:endParaRPr lang="en-US" sz="1650" dirty="0"/>
          </a:p>
        </p:txBody>
      </p:sp>
      <p:pic>
        <p:nvPicPr>
          <p:cNvPr id="9" name="Image 2" descr="preencoded.png"/>
          <p:cNvPicPr>
            <a:picLocks noChangeAspect="1"/>
          </p:cNvPicPr>
          <p:nvPr/>
        </p:nvPicPr>
        <p:blipFill>
          <a:blip r:embed="rId5"/>
          <a:stretch>
            <a:fillRect/>
          </a:stretch>
        </p:blipFill>
        <p:spPr>
          <a:xfrm>
            <a:off x="9717643" y="1807964"/>
            <a:ext cx="4159091" cy="2570440"/>
          </a:xfrm>
          <a:prstGeom prst="rect">
            <a:avLst/>
          </a:prstGeom>
        </p:spPr>
      </p:pic>
      <p:sp>
        <p:nvSpPr>
          <p:cNvPr id="10" name="Text 5"/>
          <p:cNvSpPr/>
          <p:nvPr/>
        </p:nvSpPr>
        <p:spPr>
          <a:xfrm>
            <a:off x="9717643" y="4647486"/>
            <a:ext cx="2691646" cy="336471"/>
          </a:xfrm>
          <a:prstGeom prst="rect">
            <a:avLst/>
          </a:prstGeom>
          <a:noFill/>
          <a:ln/>
        </p:spPr>
        <p:txBody>
          <a:bodyPr wrap="none" lIns="0" tIns="0" rIns="0" bIns="0" rtlCol="0" anchor="t"/>
          <a:lstStyle/>
          <a:p>
            <a:pPr marL="0" indent="0" algn="l">
              <a:lnSpc>
                <a:spcPts val="2600"/>
              </a:lnSpc>
              <a:buNone/>
            </a:pPr>
            <a:r>
              <a:rPr lang="en-US" sz="2100" dirty="0">
                <a:solidFill>
                  <a:srgbClr val="CFCBBF"/>
                </a:solidFill>
                <a:latin typeface="Prata" pitchFamily="34" charset="0"/>
                <a:ea typeface="Prata" pitchFamily="34" charset="-122"/>
                <a:cs typeface="Prata" pitchFamily="34" charset="-120"/>
              </a:rPr>
              <a:t>Evolving Community</a:t>
            </a:r>
            <a:endParaRPr lang="en-US" sz="2100" dirty="0"/>
          </a:p>
        </p:txBody>
      </p:sp>
      <p:sp>
        <p:nvSpPr>
          <p:cNvPr id="11" name="Text 6"/>
          <p:cNvSpPr/>
          <p:nvPr/>
        </p:nvSpPr>
        <p:spPr>
          <a:xfrm>
            <a:off x="9717643" y="5113139"/>
            <a:ext cx="4159091" cy="2411968"/>
          </a:xfrm>
          <a:prstGeom prst="rect">
            <a:avLst/>
          </a:prstGeom>
          <a:noFill/>
          <a:ln/>
        </p:spPr>
        <p:txBody>
          <a:bodyPr wrap="square" lIns="0" tIns="0" rIns="0" bIns="0" rtlCol="0" anchor="t"/>
          <a:lstStyle/>
          <a:p>
            <a:pPr marL="0" indent="0" algn="l">
              <a:lnSpc>
                <a:spcPts val="2700"/>
              </a:lnSpc>
              <a:buNone/>
            </a:pPr>
            <a:r>
              <a:rPr lang="en-US" sz="1650" dirty="0">
                <a:solidFill>
                  <a:srgbClr val="CFCBBF"/>
                </a:solidFill>
                <a:latin typeface="Raleway" pitchFamily="34" charset="0"/>
                <a:ea typeface="Raleway" pitchFamily="34" charset="-122"/>
                <a:cs typeface="Raleway" pitchFamily="34" charset="-120"/>
              </a:rPr>
              <a:t>Automated clustering and moderation tools will keep pace with our growing user base, ensuring a positive and insightful community experience. We'll leverage cloud hosting solutions like Heroku or Firebase, allowing for dynamic scalability as demand increases.</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64037" y="1014055"/>
            <a:ext cx="7015996" cy="771525"/>
          </a:xfrm>
          <a:prstGeom prst="rect">
            <a:avLst/>
          </a:prstGeom>
          <a:noFill/>
          <a:ln/>
        </p:spPr>
        <p:txBody>
          <a:bodyPr wrap="none" lIns="0" tIns="0" rIns="0" bIns="0" rtlCol="0" anchor="t"/>
          <a:lstStyle/>
          <a:p>
            <a:pPr marL="0" indent="0">
              <a:lnSpc>
                <a:spcPts val="6050"/>
              </a:lnSpc>
              <a:buNone/>
            </a:pPr>
            <a:r>
              <a:rPr lang="en-US" sz="4850" dirty="0">
                <a:solidFill>
                  <a:srgbClr val="F2E782"/>
                </a:solidFill>
                <a:latin typeface="Prata" pitchFamily="34" charset="0"/>
                <a:ea typeface="Prata" pitchFamily="34" charset="-122"/>
                <a:cs typeface="Prata" pitchFamily="34" charset="-120"/>
              </a:rPr>
              <a:t>Competitive Landscape</a:t>
            </a:r>
            <a:endParaRPr lang="en-US" sz="4850" dirty="0"/>
          </a:p>
        </p:txBody>
      </p:sp>
      <p:sp>
        <p:nvSpPr>
          <p:cNvPr id="3" name="Shape 1"/>
          <p:cNvSpPr/>
          <p:nvPr/>
        </p:nvSpPr>
        <p:spPr>
          <a:xfrm>
            <a:off x="864037" y="2155865"/>
            <a:ext cx="12902327" cy="5059680"/>
          </a:xfrm>
          <a:prstGeom prst="roundRect">
            <a:avLst>
              <a:gd name="adj" fmla="val 732"/>
            </a:avLst>
          </a:prstGeom>
          <a:noFill/>
          <a:ln w="15240">
            <a:solidFill>
              <a:srgbClr val="FFFFFF">
                <a:alpha val="24000"/>
              </a:srgbClr>
            </a:solidFill>
            <a:prstDash val="solid"/>
          </a:ln>
        </p:spPr>
        <p:txBody>
          <a:bodyPr/>
          <a:lstStyle/>
          <a:p>
            <a:endParaRPr lang="en-IN"/>
          </a:p>
        </p:txBody>
      </p:sp>
      <p:sp>
        <p:nvSpPr>
          <p:cNvPr id="4" name="Shape 2"/>
          <p:cNvSpPr/>
          <p:nvPr/>
        </p:nvSpPr>
        <p:spPr>
          <a:xfrm>
            <a:off x="879277" y="2171105"/>
            <a:ext cx="12871847" cy="706517"/>
          </a:xfrm>
          <a:prstGeom prst="rect">
            <a:avLst/>
          </a:prstGeom>
          <a:solidFill>
            <a:srgbClr val="FFFFFF">
              <a:alpha val="4000"/>
            </a:srgbClr>
          </a:solidFill>
          <a:ln/>
        </p:spPr>
        <p:txBody>
          <a:bodyPr/>
          <a:lstStyle/>
          <a:p>
            <a:endParaRPr lang="en-IN"/>
          </a:p>
        </p:txBody>
      </p:sp>
      <p:sp>
        <p:nvSpPr>
          <p:cNvPr id="5" name="Text 3"/>
          <p:cNvSpPr/>
          <p:nvPr/>
        </p:nvSpPr>
        <p:spPr>
          <a:xfrm>
            <a:off x="1126093" y="2326838"/>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MyFitnessPal</a:t>
            </a:r>
            <a:endParaRPr lang="en-US" sz="1900" dirty="0"/>
          </a:p>
        </p:txBody>
      </p:sp>
      <p:sp>
        <p:nvSpPr>
          <p:cNvPr id="6" name="Text 4"/>
          <p:cNvSpPr/>
          <p:nvPr/>
        </p:nvSpPr>
        <p:spPr>
          <a:xfrm>
            <a:off x="7565827" y="2326838"/>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Lacks anonymity, verified doctors.</a:t>
            </a:r>
            <a:endParaRPr lang="en-US" sz="1900" dirty="0"/>
          </a:p>
        </p:txBody>
      </p:sp>
      <p:sp>
        <p:nvSpPr>
          <p:cNvPr id="7" name="Shape 5"/>
          <p:cNvSpPr/>
          <p:nvPr/>
        </p:nvSpPr>
        <p:spPr>
          <a:xfrm>
            <a:off x="879277" y="2877622"/>
            <a:ext cx="12871847" cy="706517"/>
          </a:xfrm>
          <a:prstGeom prst="rect">
            <a:avLst/>
          </a:prstGeom>
          <a:solidFill>
            <a:srgbClr val="000000">
              <a:alpha val="4000"/>
            </a:srgbClr>
          </a:solidFill>
          <a:ln/>
        </p:spPr>
        <p:txBody>
          <a:bodyPr/>
          <a:lstStyle/>
          <a:p>
            <a:endParaRPr lang="en-IN"/>
          </a:p>
        </p:txBody>
      </p:sp>
      <p:sp>
        <p:nvSpPr>
          <p:cNvPr id="8" name="Text 6"/>
          <p:cNvSpPr/>
          <p:nvPr/>
        </p:nvSpPr>
        <p:spPr>
          <a:xfrm>
            <a:off x="1126093" y="3033355"/>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Zocdoc</a:t>
            </a:r>
            <a:endParaRPr lang="en-US" sz="1900" dirty="0"/>
          </a:p>
        </p:txBody>
      </p:sp>
      <p:sp>
        <p:nvSpPr>
          <p:cNvPr id="9" name="Text 7"/>
          <p:cNvSpPr/>
          <p:nvPr/>
        </p:nvSpPr>
        <p:spPr>
          <a:xfrm>
            <a:off x="7565827" y="3033355"/>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No community forums or clustering.</a:t>
            </a:r>
            <a:endParaRPr lang="en-US" sz="1900" dirty="0"/>
          </a:p>
        </p:txBody>
      </p:sp>
      <p:sp>
        <p:nvSpPr>
          <p:cNvPr id="10" name="Shape 8"/>
          <p:cNvSpPr/>
          <p:nvPr/>
        </p:nvSpPr>
        <p:spPr>
          <a:xfrm>
            <a:off x="879277" y="3584138"/>
            <a:ext cx="12871847" cy="706517"/>
          </a:xfrm>
          <a:prstGeom prst="rect">
            <a:avLst/>
          </a:prstGeom>
          <a:solidFill>
            <a:srgbClr val="FFFFFF">
              <a:alpha val="4000"/>
            </a:srgbClr>
          </a:solidFill>
          <a:ln/>
        </p:spPr>
        <p:txBody>
          <a:bodyPr/>
          <a:lstStyle/>
          <a:p>
            <a:endParaRPr lang="en-IN"/>
          </a:p>
        </p:txBody>
      </p:sp>
      <p:sp>
        <p:nvSpPr>
          <p:cNvPr id="11" name="Text 9"/>
          <p:cNvSpPr/>
          <p:nvPr/>
        </p:nvSpPr>
        <p:spPr>
          <a:xfrm>
            <a:off x="1126093" y="3739872"/>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Reddit Communities</a:t>
            </a:r>
            <a:endParaRPr lang="en-US" sz="1900" dirty="0"/>
          </a:p>
        </p:txBody>
      </p:sp>
      <p:sp>
        <p:nvSpPr>
          <p:cNvPr id="12" name="Text 10"/>
          <p:cNvSpPr/>
          <p:nvPr/>
        </p:nvSpPr>
        <p:spPr>
          <a:xfrm>
            <a:off x="7565827" y="3739872"/>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Unregulated advice, reliability issues.</a:t>
            </a:r>
            <a:endParaRPr lang="en-US" sz="1900" dirty="0"/>
          </a:p>
        </p:txBody>
      </p:sp>
      <p:sp>
        <p:nvSpPr>
          <p:cNvPr id="13" name="Shape 11"/>
          <p:cNvSpPr/>
          <p:nvPr/>
        </p:nvSpPr>
        <p:spPr>
          <a:xfrm>
            <a:off x="879277" y="4290655"/>
            <a:ext cx="12871847" cy="706517"/>
          </a:xfrm>
          <a:prstGeom prst="rect">
            <a:avLst/>
          </a:prstGeom>
          <a:solidFill>
            <a:srgbClr val="000000">
              <a:alpha val="4000"/>
            </a:srgbClr>
          </a:solidFill>
          <a:ln/>
        </p:spPr>
        <p:txBody>
          <a:bodyPr/>
          <a:lstStyle/>
          <a:p>
            <a:endParaRPr lang="en-IN"/>
          </a:p>
        </p:txBody>
      </p:sp>
      <p:sp>
        <p:nvSpPr>
          <p:cNvPr id="14" name="Text 12"/>
          <p:cNvSpPr/>
          <p:nvPr/>
        </p:nvSpPr>
        <p:spPr>
          <a:xfrm>
            <a:off x="1126093" y="4446389"/>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Lifesum</a:t>
            </a:r>
            <a:endParaRPr lang="en-US" sz="1900" dirty="0"/>
          </a:p>
        </p:txBody>
      </p:sp>
      <p:sp>
        <p:nvSpPr>
          <p:cNvPr id="15" name="Text 13"/>
          <p:cNvSpPr/>
          <p:nvPr/>
        </p:nvSpPr>
        <p:spPr>
          <a:xfrm>
            <a:off x="7565827" y="4446389"/>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Focuses on Healthy eating but No verified doctos </a:t>
            </a:r>
            <a:endParaRPr lang="en-US" sz="1900" dirty="0"/>
          </a:p>
        </p:txBody>
      </p:sp>
      <p:sp>
        <p:nvSpPr>
          <p:cNvPr id="16" name="Shape 14"/>
          <p:cNvSpPr/>
          <p:nvPr/>
        </p:nvSpPr>
        <p:spPr>
          <a:xfrm>
            <a:off x="879277" y="4997172"/>
            <a:ext cx="12871847" cy="706517"/>
          </a:xfrm>
          <a:prstGeom prst="rect">
            <a:avLst/>
          </a:prstGeom>
          <a:solidFill>
            <a:srgbClr val="FFFFFF">
              <a:alpha val="4000"/>
            </a:srgbClr>
          </a:solidFill>
          <a:ln/>
        </p:spPr>
        <p:txBody>
          <a:bodyPr/>
          <a:lstStyle/>
          <a:p>
            <a:endParaRPr lang="en-IN"/>
          </a:p>
        </p:txBody>
      </p:sp>
      <p:sp>
        <p:nvSpPr>
          <p:cNvPr id="17" name="Text 15"/>
          <p:cNvSpPr/>
          <p:nvPr/>
        </p:nvSpPr>
        <p:spPr>
          <a:xfrm>
            <a:off x="1126093" y="5152906"/>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Noom</a:t>
            </a:r>
            <a:endParaRPr lang="en-US" sz="1900" dirty="0"/>
          </a:p>
        </p:txBody>
      </p:sp>
      <p:sp>
        <p:nvSpPr>
          <p:cNvPr id="18" name="Text 16"/>
          <p:cNvSpPr/>
          <p:nvPr/>
        </p:nvSpPr>
        <p:spPr>
          <a:xfrm>
            <a:off x="7565827" y="5152906"/>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No community forums </a:t>
            </a:r>
            <a:endParaRPr lang="en-US" sz="1900" dirty="0"/>
          </a:p>
        </p:txBody>
      </p:sp>
      <p:sp>
        <p:nvSpPr>
          <p:cNvPr id="19" name="Shape 17"/>
          <p:cNvSpPr/>
          <p:nvPr/>
        </p:nvSpPr>
        <p:spPr>
          <a:xfrm>
            <a:off x="879277" y="5703689"/>
            <a:ext cx="12871847" cy="1496616"/>
          </a:xfrm>
          <a:prstGeom prst="rect">
            <a:avLst/>
          </a:prstGeom>
          <a:solidFill>
            <a:srgbClr val="000000">
              <a:alpha val="4000"/>
            </a:srgbClr>
          </a:solidFill>
          <a:ln/>
        </p:spPr>
        <p:txBody>
          <a:bodyPr/>
          <a:lstStyle/>
          <a:p>
            <a:endParaRPr lang="en-IN"/>
          </a:p>
        </p:txBody>
      </p:sp>
      <p:sp>
        <p:nvSpPr>
          <p:cNvPr id="20" name="Text 18"/>
          <p:cNvSpPr/>
          <p:nvPr/>
        </p:nvSpPr>
        <p:spPr>
          <a:xfrm>
            <a:off x="1126093" y="5859423"/>
            <a:ext cx="5938480" cy="395049"/>
          </a:xfrm>
          <a:prstGeom prst="rect">
            <a:avLst/>
          </a:prstGeom>
          <a:noFill/>
          <a:ln/>
        </p:spPr>
        <p:txBody>
          <a:bodyPr wrap="non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HealthTap</a:t>
            </a:r>
            <a:endParaRPr lang="en-US" sz="1900" dirty="0"/>
          </a:p>
        </p:txBody>
      </p:sp>
      <p:sp>
        <p:nvSpPr>
          <p:cNvPr id="21" name="Text 19"/>
          <p:cNvSpPr/>
          <p:nvPr/>
        </p:nvSpPr>
        <p:spPr>
          <a:xfrm>
            <a:off x="7565827" y="5859423"/>
            <a:ext cx="5938480" cy="1185148"/>
          </a:xfrm>
          <a:prstGeom prst="rect">
            <a:avLst/>
          </a:prstGeom>
          <a:noFill/>
          <a:ln/>
        </p:spPr>
        <p:txBody>
          <a:bodyPr wrap="square" lIns="0" tIns="0" rIns="0" bIns="0" rtlCol="0" anchor="t"/>
          <a:lstStyle/>
          <a:p>
            <a:pPr marL="0" indent="0">
              <a:lnSpc>
                <a:spcPts val="3100"/>
              </a:lnSpc>
              <a:buNone/>
            </a:pPr>
            <a:r>
              <a:rPr lang="en-US" sz="1900" dirty="0">
                <a:solidFill>
                  <a:srgbClr val="CFCBBF"/>
                </a:solidFill>
                <a:latin typeface="Raleway" pitchFamily="34" charset="0"/>
                <a:ea typeface="Raleway" pitchFamily="34" charset="-122"/>
                <a:cs typeface="Raleway" pitchFamily="34" charset="-120"/>
              </a:rPr>
              <a:t>Provides access to doctors who answer questions, but does not group users based on dietary preferences or interests</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1213</Words>
  <Application>Microsoft Office PowerPoint</Application>
  <PresentationFormat>Custom</PresentationFormat>
  <Paragraphs>103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Prata</vt:lpstr>
      <vt:lpstr>Raleway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Thaker, Hemang</cp:lastModifiedBy>
  <cp:revision>4</cp:revision>
  <dcterms:created xsi:type="dcterms:W3CDTF">2024-10-20T09:12:07Z</dcterms:created>
  <dcterms:modified xsi:type="dcterms:W3CDTF">2024-10-20T09:25:37Z</dcterms:modified>
</cp:coreProperties>
</file>