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1" r:id="rId4"/>
    <p:sldId id="260" r:id="rId5"/>
    <p:sldId id="262" r:id="rId6"/>
    <p:sldId id="268" r:id="rId7"/>
    <p:sldId id="269" r:id="rId8"/>
    <p:sldId id="270"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75" d="100"/>
          <a:sy n="75" d="100"/>
        </p:scale>
        <p:origin x="1109"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0CD2F-FA1F-4175-84E2-B512FAA5416F}" type="datetimeFigureOut">
              <a:rPr lang="en-IN" smtClean="0"/>
              <a:t>21-04-2024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0A9636-5AE5-432D-AEEF-A8B942FEE678}" type="slidenum">
              <a:rPr lang="en-IN" smtClean="0"/>
              <a:t>‹#›</a:t>
            </a:fld>
            <a:endParaRPr lang="en-IN"/>
          </a:p>
        </p:txBody>
      </p:sp>
    </p:spTree>
    <p:extLst>
      <p:ext uri="{BB962C8B-B14F-4D97-AF65-F5344CB8AC3E}">
        <p14:creationId xmlns:p14="http://schemas.microsoft.com/office/powerpoint/2010/main" val="3960864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A3941C5-9954-47F5-86AC-0457E8FA8514}" type="slidenum">
              <a:rPr lang="en-IN" smtClean="0"/>
              <a:t>8</a:t>
            </a:fld>
            <a:endParaRPr lang="en-IN"/>
          </a:p>
        </p:txBody>
      </p:sp>
    </p:spTree>
    <p:extLst>
      <p:ext uri="{BB962C8B-B14F-4D97-AF65-F5344CB8AC3E}">
        <p14:creationId xmlns:p14="http://schemas.microsoft.com/office/powerpoint/2010/main" val="653624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0F30B-8637-9C10-A68B-70DA4165D7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CED5EEC-D3D8-9F63-CA54-C4F721DDED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ACD699-A8EE-AD68-9C40-C06BC78C09FA}"/>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514DA233-6DCA-9691-1BC0-07040339EC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FA1731-9F17-C856-75FE-FC8F5E65C894}"/>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2301803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CAFAC-19D5-5E86-5C0B-413CF71337E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9DCAF69-271F-36F1-74A7-3174EC672E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E1FAFD-FA5A-8704-6367-F5BC7AA21C7E}"/>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FAA458AB-9389-0428-5FD6-C0C2E64B11A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F03406-E30A-82E7-4282-5BB693675BA1}"/>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8182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090C2E-1CBA-054A-7D21-6648CDF267B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677BAF7-35F8-6318-0D63-A1761B0516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6F857C9-BA16-9815-19E2-DF34369F9806}"/>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FC6261FC-A629-BC71-C63E-A451167F8BC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A87F411-491B-F2B8-4C7C-CCF51ECB7719}"/>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170714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F7E84-119A-0D3A-5A40-0E35451D354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4AE7D05-8F72-3638-07A4-AB68D5F66A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11B4D5-0755-9BB4-DEC6-766952157981}"/>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6DD79810-074F-20D6-72A7-0B9F2C47F9F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7D8B6EA-0B60-152C-684E-15AEFB1CF5CF}"/>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70745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20D8C-727B-664C-039D-6957BB038E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7D8F348-F6B0-EFCC-1103-B613D327F1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A61AFE-4346-4F66-A772-B51C5247850A}"/>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5A339EA3-5680-A3E9-87BF-30CF0B5AB93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2BBAD9-F6B7-B03A-06C2-F99E701ECEF0}"/>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4268080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067B8-3C36-1DD7-1CCC-E28897AD44B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5EF4842-A3CC-D50E-2A77-4D03A3128D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D31850F-11B0-A8B0-4322-A2BDF91B2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4F25696E-18B9-6078-53C9-927324888199}"/>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6" name="Footer Placeholder 5">
            <a:extLst>
              <a:ext uri="{FF2B5EF4-FFF2-40B4-BE49-F238E27FC236}">
                <a16:creationId xmlns:a16="http://schemas.microsoft.com/office/drawing/2014/main" id="{96FECB39-E4D5-7AC5-FD1B-4ACB8452577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BFB645-3722-BF1D-BB78-320974BAAFB9}"/>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3268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6E863-4D13-3478-D8CC-0F043E93EEF0}"/>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45A6D0D-56E7-45FE-7C6D-5BF53A2DB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241B0B-F750-EC7D-8DDD-42DA97CB8B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9093496-2A75-9B80-5C18-55812640C7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0D0657-C422-9CFE-B4E0-0936C1F16D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F1E945-6BB5-1ACE-CE5C-6138C96EA328}"/>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8" name="Footer Placeholder 7">
            <a:extLst>
              <a:ext uri="{FF2B5EF4-FFF2-40B4-BE49-F238E27FC236}">
                <a16:creationId xmlns:a16="http://schemas.microsoft.com/office/drawing/2014/main" id="{8114DC17-B2CB-DB37-563F-1BD2B481C38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35607F0-CB53-D368-BC71-9A215D08FC80}"/>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244858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95A7-CC9D-AB9C-2C21-E2289AE1EF5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BBDDCC5-DB96-8919-5E0C-8802FBB394BF}"/>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4" name="Footer Placeholder 3">
            <a:extLst>
              <a:ext uri="{FF2B5EF4-FFF2-40B4-BE49-F238E27FC236}">
                <a16:creationId xmlns:a16="http://schemas.microsoft.com/office/drawing/2014/main" id="{0BA1673C-47DE-DA1E-5915-560092DC131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7853848-21B8-EE4A-31FB-80571007C652}"/>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2233436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796020-5CCD-6FCE-78F5-B4E9A021F183}"/>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3" name="Footer Placeholder 2">
            <a:extLst>
              <a:ext uri="{FF2B5EF4-FFF2-40B4-BE49-F238E27FC236}">
                <a16:creationId xmlns:a16="http://schemas.microsoft.com/office/drawing/2014/main" id="{CBB5D91A-9B86-236D-AB15-19A06610C0F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3A9569D-637E-FF1C-2CC8-EA238FD7752B}"/>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1738155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6D09-CD93-5D45-1502-9FC090F67E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870F0CD-0ED2-A78C-7939-2B3C9216D5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BB8C99C-94FF-E823-279C-231AC34AE7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42C6DF-EE2B-65FE-040F-D697EA99481B}"/>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6" name="Footer Placeholder 5">
            <a:extLst>
              <a:ext uri="{FF2B5EF4-FFF2-40B4-BE49-F238E27FC236}">
                <a16:creationId xmlns:a16="http://schemas.microsoft.com/office/drawing/2014/main" id="{CB09926A-46D9-26DF-58AA-613EC91B583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EDFAEAB-5576-B038-112E-B7F5A2627A34}"/>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99963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60786-5709-2CE2-E63F-CB16323EA1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BF8379F-73C6-24C9-41A6-1DDF910BB6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B34BC8A-C02D-4DB3-B1DA-B4967A01A0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6A5BF9-D966-C2FE-648F-530B440BF708}"/>
              </a:ext>
            </a:extLst>
          </p:cNvPr>
          <p:cNvSpPr>
            <a:spLocks noGrp="1"/>
          </p:cNvSpPr>
          <p:nvPr>
            <p:ph type="dt" sz="half" idx="10"/>
          </p:nvPr>
        </p:nvSpPr>
        <p:spPr/>
        <p:txBody>
          <a:bodyPr/>
          <a:lstStyle/>
          <a:p>
            <a:fld id="{35AAB17B-8B04-40A0-9792-9D46F422F5A7}" type="datetimeFigureOut">
              <a:rPr lang="en-IN" smtClean="0"/>
              <a:t>21-04-2024</a:t>
            </a:fld>
            <a:endParaRPr lang="en-IN"/>
          </a:p>
        </p:txBody>
      </p:sp>
      <p:sp>
        <p:nvSpPr>
          <p:cNvPr id="6" name="Footer Placeholder 5">
            <a:extLst>
              <a:ext uri="{FF2B5EF4-FFF2-40B4-BE49-F238E27FC236}">
                <a16:creationId xmlns:a16="http://schemas.microsoft.com/office/drawing/2014/main" id="{843D27CC-645E-C730-EF26-7CD528BA008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FB8C2FF-9CC8-FD09-E1AA-10A04ADF43F0}"/>
              </a:ext>
            </a:extLst>
          </p:cNvPr>
          <p:cNvSpPr>
            <a:spLocks noGrp="1"/>
          </p:cNvSpPr>
          <p:nvPr>
            <p:ph type="sldNum" sz="quarter" idx="12"/>
          </p:nvPr>
        </p:nvSpPr>
        <p:spPr/>
        <p:txBody>
          <a:bodyPr/>
          <a:lstStyle/>
          <a:p>
            <a:fld id="{53C022F3-65BF-446B-B72F-86489BAA4FBD}" type="slidenum">
              <a:rPr lang="en-IN" smtClean="0"/>
              <a:t>‹#›</a:t>
            </a:fld>
            <a:endParaRPr lang="en-IN"/>
          </a:p>
        </p:txBody>
      </p:sp>
    </p:spTree>
    <p:extLst>
      <p:ext uri="{BB962C8B-B14F-4D97-AF65-F5344CB8AC3E}">
        <p14:creationId xmlns:p14="http://schemas.microsoft.com/office/powerpoint/2010/main" val="267816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0AD3C2-98A1-533F-A145-3DB334A586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A1273F4-73DA-31E2-5D85-0583A75A74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5A63184-B3DE-C316-30FD-AA0C9270DF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5AAB17B-8B04-40A0-9792-9D46F422F5A7}" type="datetimeFigureOut">
              <a:rPr lang="en-IN" smtClean="0"/>
              <a:t>21-04-2024</a:t>
            </a:fld>
            <a:endParaRPr lang="en-IN"/>
          </a:p>
        </p:txBody>
      </p:sp>
      <p:sp>
        <p:nvSpPr>
          <p:cNvPr id="5" name="Footer Placeholder 4">
            <a:extLst>
              <a:ext uri="{FF2B5EF4-FFF2-40B4-BE49-F238E27FC236}">
                <a16:creationId xmlns:a16="http://schemas.microsoft.com/office/drawing/2014/main" id="{41F32EDB-E67C-DC2C-3EC6-F93DB81D52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71CCD232-E5B2-9D5C-E66B-E1BB6F2451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3C022F3-65BF-446B-B72F-86489BAA4FBD}" type="slidenum">
              <a:rPr lang="en-IN" smtClean="0"/>
              <a:t>‹#›</a:t>
            </a:fld>
            <a:endParaRPr lang="en-IN"/>
          </a:p>
        </p:txBody>
      </p:sp>
    </p:spTree>
    <p:extLst>
      <p:ext uri="{BB962C8B-B14F-4D97-AF65-F5344CB8AC3E}">
        <p14:creationId xmlns:p14="http://schemas.microsoft.com/office/powerpoint/2010/main" val="3284368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TextBox 8">
            <a:extLst>
              <a:ext uri="{FF2B5EF4-FFF2-40B4-BE49-F238E27FC236}">
                <a16:creationId xmlns:a16="http://schemas.microsoft.com/office/drawing/2014/main" id="{5FEC9E20-71BB-A38C-6890-DFD4A16644E8}"/>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INTRODUCTION</a:t>
            </a:r>
          </a:p>
        </p:txBody>
      </p:sp>
      <p:sp>
        <p:nvSpPr>
          <p:cNvPr id="11" name="TextBox 10">
            <a:extLst>
              <a:ext uri="{FF2B5EF4-FFF2-40B4-BE49-F238E27FC236}">
                <a16:creationId xmlns:a16="http://schemas.microsoft.com/office/drawing/2014/main" id="{C23D4BF5-A973-1500-C5F9-B383134321F4}"/>
              </a:ext>
            </a:extLst>
          </p:cNvPr>
          <p:cNvSpPr txBox="1"/>
          <p:nvPr/>
        </p:nvSpPr>
        <p:spPr>
          <a:xfrm>
            <a:off x="772979" y="3555989"/>
            <a:ext cx="7959541" cy="707886"/>
          </a:xfrm>
          <a:prstGeom prst="rect">
            <a:avLst/>
          </a:prstGeom>
          <a:noFill/>
        </p:spPr>
        <p:txBody>
          <a:bodyPr wrap="square" rtlCol="0">
            <a:spAutoFit/>
          </a:bodyPr>
          <a:lstStyle/>
          <a:p>
            <a:r>
              <a:rPr lang="en-IN" sz="4000" dirty="0">
                <a:solidFill>
                  <a:schemeClr val="bg1">
                    <a:lumMod val="95000"/>
                  </a:schemeClr>
                </a:solidFill>
                <a:latin typeface="Times New Roman" panose="02020603050405020304" pitchFamily="18" charset="0"/>
                <a:cs typeface="Times New Roman" panose="02020603050405020304" pitchFamily="18" charset="0"/>
              </a:rPr>
              <a:t>NAGABHUSAHAN PATIL</a:t>
            </a:r>
          </a:p>
        </p:txBody>
      </p:sp>
      <p:sp>
        <p:nvSpPr>
          <p:cNvPr id="13" name="TextBox 12">
            <a:extLst>
              <a:ext uri="{FF2B5EF4-FFF2-40B4-BE49-F238E27FC236}">
                <a16:creationId xmlns:a16="http://schemas.microsoft.com/office/drawing/2014/main" id="{3F52D47C-22FB-6E95-595C-6033C40B4F55}"/>
              </a:ext>
            </a:extLst>
          </p:cNvPr>
          <p:cNvSpPr txBox="1"/>
          <p:nvPr/>
        </p:nvSpPr>
        <p:spPr>
          <a:xfrm>
            <a:off x="772979" y="4900061"/>
            <a:ext cx="5174248" cy="707886"/>
          </a:xfrm>
          <a:prstGeom prst="rect">
            <a:avLst/>
          </a:prstGeom>
          <a:noFill/>
        </p:spPr>
        <p:txBody>
          <a:bodyPr wrap="square" rtlCol="0">
            <a:spAutoFit/>
          </a:bodyPr>
          <a:lstStyle/>
          <a:p>
            <a:r>
              <a:rPr lang="en-IN" sz="4000" dirty="0">
                <a:solidFill>
                  <a:schemeClr val="bg1">
                    <a:lumMod val="95000"/>
                  </a:schemeClr>
                </a:solidFill>
                <a:latin typeface="Times New Roman" panose="02020603050405020304" pitchFamily="18" charset="0"/>
                <a:cs typeface="Times New Roman" panose="02020603050405020304" pitchFamily="18" charset="0"/>
              </a:rPr>
              <a:t>HEMANG THAKER</a:t>
            </a:r>
          </a:p>
        </p:txBody>
      </p:sp>
      <p:sp>
        <p:nvSpPr>
          <p:cNvPr id="15" name="TextBox 14">
            <a:extLst>
              <a:ext uri="{FF2B5EF4-FFF2-40B4-BE49-F238E27FC236}">
                <a16:creationId xmlns:a16="http://schemas.microsoft.com/office/drawing/2014/main" id="{41898E02-0A93-6574-2FCF-C667590A96D1}"/>
              </a:ext>
            </a:extLst>
          </p:cNvPr>
          <p:cNvSpPr txBox="1"/>
          <p:nvPr/>
        </p:nvSpPr>
        <p:spPr>
          <a:xfrm>
            <a:off x="772979" y="2211918"/>
            <a:ext cx="9190354" cy="707886"/>
          </a:xfrm>
          <a:prstGeom prst="rect">
            <a:avLst/>
          </a:prstGeom>
          <a:noFill/>
        </p:spPr>
        <p:txBody>
          <a:bodyPr wrap="square" rtlCol="0">
            <a:spAutoFit/>
          </a:bodyPr>
          <a:lstStyle/>
          <a:p>
            <a:r>
              <a:rPr lang="en-IN" sz="4000" dirty="0">
                <a:solidFill>
                  <a:schemeClr val="bg1">
                    <a:lumMod val="95000"/>
                  </a:schemeClr>
                </a:solidFill>
                <a:latin typeface="Times New Roman" panose="02020603050405020304" pitchFamily="18" charset="0"/>
                <a:cs typeface="Times New Roman" panose="02020603050405020304" pitchFamily="18" charset="0"/>
              </a:rPr>
              <a:t>TEAM NAME:- ILLUMINATI</a:t>
            </a:r>
          </a:p>
        </p:txBody>
      </p:sp>
      <p:cxnSp>
        <p:nvCxnSpPr>
          <p:cNvPr id="17" name="Straight Connector 16">
            <a:extLst>
              <a:ext uri="{FF2B5EF4-FFF2-40B4-BE49-F238E27FC236}">
                <a16:creationId xmlns:a16="http://schemas.microsoft.com/office/drawing/2014/main" id="{9AA408A9-B848-1A1B-81CF-15ABE1033D13}"/>
              </a:ext>
            </a:extLst>
          </p:cNvPr>
          <p:cNvCxnSpPr>
            <a:cxnSpLocks/>
          </p:cNvCxnSpPr>
          <p:nvPr/>
        </p:nvCxnSpPr>
        <p:spPr>
          <a:xfrm>
            <a:off x="826636" y="3139440"/>
            <a:ext cx="10538728" cy="0"/>
          </a:xfrm>
          <a:prstGeom prst="line">
            <a:avLst/>
          </a:prstGeom>
          <a:ln w="28575">
            <a:solidFill>
              <a:schemeClr val="bg1"/>
            </a:soli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352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TextBox 5">
            <a:extLst>
              <a:ext uri="{FF2B5EF4-FFF2-40B4-BE49-F238E27FC236}">
                <a16:creationId xmlns:a16="http://schemas.microsoft.com/office/drawing/2014/main" id="{7CFFA08A-9C35-0F55-30C4-F8416FB905B1}"/>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CONCLUSION</a:t>
            </a:r>
          </a:p>
        </p:txBody>
      </p:sp>
      <p:sp>
        <p:nvSpPr>
          <p:cNvPr id="10" name="TextBox 9">
            <a:extLst>
              <a:ext uri="{FF2B5EF4-FFF2-40B4-BE49-F238E27FC236}">
                <a16:creationId xmlns:a16="http://schemas.microsoft.com/office/drawing/2014/main" id="{B2519E44-3C64-CFAC-3ED5-411B2EB7071B}"/>
              </a:ext>
            </a:extLst>
          </p:cNvPr>
          <p:cNvSpPr txBox="1"/>
          <p:nvPr/>
        </p:nvSpPr>
        <p:spPr>
          <a:xfrm>
            <a:off x="1317523" y="1649122"/>
            <a:ext cx="10047841"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Critical Decisions</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Strong Path</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Opportunity vs. Tradition</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Career</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Market Understanding</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Entrepreneurial aspect</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The role of consultant</a:t>
            </a:r>
          </a:p>
          <a:p>
            <a:pPr marL="342900" indent="-342900">
              <a:buFont typeface="Arial" panose="020B0604020202020204" pitchFamily="34" charset="0"/>
              <a:buChar char="•"/>
            </a:pPr>
            <a:r>
              <a:rPr lang="en-IN" sz="2400" dirty="0">
                <a:solidFill>
                  <a:schemeClr val="bg1"/>
                </a:solidFill>
                <a:latin typeface="Times New Roman" panose="02020603050405020304" pitchFamily="18" charset="0"/>
                <a:cs typeface="Times New Roman" panose="02020603050405020304" pitchFamily="18" charset="0"/>
              </a:rPr>
              <a:t>Framework for Decision with time management</a:t>
            </a:r>
          </a:p>
          <a:p>
            <a:pPr marL="342900" indent="-342900">
              <a:buFont typeface="Arial" panose="020B0604020202020204" pitchFamily="34" charset="0"/>
              <a:buChar char="•"/>
            </a:pPr>
            <a:endParaRPr lang="en-IN"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71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extBox 3">
            <a:extLst>
              <a:ext uri="{FF2B5EF4-FFF2-40B4-BE49-F238E27FC236}">
                <a16:creationId xmlns:a16="http://schemas.microsoft.com/office/drawing/2014/main" id="{C5E8D84B-E9B3-1EEE-7182-9248C7B436C8}"/>
              </a:ext>
            </a:extLst>
          </p:cNvPr>
          <p:cNvSpPr txBox="1"/>
          <p:nvPr/>
        </p:nvSpPr>
        <p:spPr>
          <a:xfrm>
            <a:off x="1317523" y="1659462"/>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Introduction</a:t>
            </a:r>
          </a:p>
        </p:txBody>
      </p:sp>
      <p:sp>
        <p:nvSpPr>
          <p:cNvPr id="5" name="TextBox 4">
            <a:extLst>
              <a:ext uri="{FF2B5EF4-FFF2-40B4-BE49-F238E27FC236}">
                <a16:creationId xmlns:a16="http://schemas.microsoft.com/office/drawing/2014/main" id="{50336D7A-FD1C-37BA-7DFA-D166426E3A0E}"/>
              </a:ext>
            </a:extLst>
          </p:cNvPr>
          <p:cNvSpPr txBox="1"/>
          <p:nvPr/>
        </p:nvSpPr>
        <p:spPr>
          <a:xfrm>
            <a:off x="1317523" y="2602054"/>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Problem Statement</a:t>
            </a:r>
          </a:p>
        </p:txBody>
      </p:sp>
      <p:sp>
        <p:nvSpPr>
          <p:cNvPr id="6" name="TextBox 5">
            <a:extLst>
              <a:ext uri="{FF2B5EF4-FFF2-40B4-BE49-F238E27FC236}">
                <a16:creationId xmlns:a16="http://schemas.microsoft.com/office/drawing/2014/main" id="{3391C622-1564-CD45-030B-2E0CDE44D68A}"/>
              </a:ext>
            </a:extLst>
          </p:cNvPr>
          <p:cNvSpPr txBox="1"/>
          <p:nvPr/>
        </p:nvSpPr>
        <p:spPr>
          <a:xfrm>
            <a:off x="1317523" y="3544646"/>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PESTEL Analysis</a:t>
            </a:r>
          </a:p>
        </p:txBody>
      </p:sp>
      <p:sp>
        <p:nvSpPr>
          <p:cNvPr id="10" name="TextBox 9">
            <a:extLst>
              <a:ext uri="{FF2B5EF4-FFF2-40B4-BE49-F238E27FC236}">
                <a16:creationId xmlns:a16="http://schemas.microsoft.com/office/drawing/2014/main" id="{1998EA3A-EEDB-552E-F6A8-BA682DF3453B}"/>
              </a:ext>
            </a:extLst>
          </p:cNvPr>
          <p:cNvSpPr txBox="1"/>
          <p:nvPr/>
        </p:nvSpPr>
        <p:spPr>
          <a:xfrm>
            <a:off x="1317523" y="4487238"/>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Key findings: Marketing analysis</a:t>
            </a:r>
          </a:p>
        </p:txBody>
      </p:sp>
      <p:sp>
        <p:nvSpPr>
          <p:cNvPr id="16" name="TextBox 15">
            <a:extLst>
              <a:ext uri="{FF2B5EF4-FFF2-40B4-BE49-F238E27FC236}">
                <a16:creationId xmlns:a16="http://schemas.microsoft.com/office/drawing/2014/main" id="{A81458C4-E3E1-5E9A-DDA2-5B01C9996E28}"/>
              </a:ext>
            </a:extLst>
          </p:cNvPr>
          <p:cNvSpPr txBox="1"/>
          <p:nvPr/>
        </p:nvSpPr>
        <p:spPr>
          <a:xfrm>
            <a:off x="1317523" y="2130758"/>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Executive Summary</a:t>
            </a:r>
          </a:p>
        </p:txBody>
      </p:sp>
      <p:sp>
        <p:nvSpPr>
          <p:cNvPr id="17" name="TextBox 16">
            <a:extLst>
              <a:ext uri="{FF2B5EF4-FFF2-40B4-BE49-F238E27FC236}">
                <a16:creationId xmlns:a16="http://schemas.microsoft.com/office/drawing/2014/main" id="{D77DD876-BB14-3BA3-AFEE-2378AC59951A}"/>
              </a:ext>
            </a:extLst>
          </p:cNvPr>
          <p:cNvSpPr txBox="1"/>
          <p:nvPr/>
        </p:nvSpPr>
        <p:spPr>
          <a:xfrm>
            <a:off x="1317523" y="3073350"/>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SWOT Analysis</a:t>
            </a:r>
          </a:p>
        </p:txBody>
      </p:sp>
      <p:sp>
        <p:nvSpPr>
          <p:cNvPr id="18" name="TextBox 17">
            <a:extLst>
              <a:ext uri="{FF2B5EF4-FFF2-40B4-BE49-F238E27FC236}">
                <a16:creationId xmlns:a16="http://schemas.microsoft.com/office/drawing/2014/main" id="{759CD0DA-AEE7-696F-968D-D85FD200500E}"/>
              </a:ext>
            </a:extLst>
          </p:cNvPr>
          <p:cNvSpPr txBox="1"/>
          <p:nvPr/>
        </p:nvSpPr>
        <p:spPr>
          <a:xfrm>
            <a:off x="1317523" y="4015942"/>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Key findings: Customer analysis</a:t>
            </a:r>
          </a:p>
        </p:txBody>
      </p:sp>
      <p:sp>
        <p:nvSpPr>
          <p:cNvPr id="19" name="TextBox 18">
            <a:extLst>
              <a:ext uri="{FF2B5EF4-FFF2-40B4-BE49-F238E27FC236}">
                <a16:creationId xmlns:a16="http://schemas.microsoft.com/office/drawing/2014/main" id="{C86757EA-E817-EF8C-F1F7-79AEB3DC4A7B}"/>
              </a:ext>
            </a:extLst>
          </p:cNvPr>
          <p:cNvSpPr txBox="1"/>
          <p:nvPr/>
        </p:nvSpPr>
        <p:spPr>
          <a:xfrm>
            <a:off x="1317523" y="4958534"/>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Recommendation</a:t>
            </a:r>
          </a:p>
        </p:txBody>
      </p:sp>
      <p:sp>
        <p:nvSpPr>
          <p:cNvPr id="20" name="TextBox 19">
            <a:extLst>
              <a:ext uri="{FF2B5EF4-FFF2-40B4-BE49-F238E27FC236}">
                <a16:creationId xmlns:a16="http://schemas.microsoft.com/office/drawing/2014/main" id="{D9EF443C-25A4-5B2C-33AA-320FC31F2CFA}"/>
              </a:ext>
            </a:extLst>
          </p:cNvPr>
          <p:cNvSpPr txBox="1"/>
          <p:nvPr/>
        </p:nvSpPr>
        <p:spPr>
          <a:xfrm>
            <a:off x="1317523" y="5429830"/>
            <a:ext cx="10874477" cy="369332"/>
          </a:xfrm>
          <a:prstGeom prst="rect">
            <a:avLst/>
          </a:prstGeom>
          <a:noFill/>
        </p:spPr>
        <p:txBody>
          <a:bodyPr wrap="square" rtlCol="0">
            <a:spAutoFit/>
          </a:bodyPr>
          <a:lstStyle/>
          <a:p>
            <a:r>
              <a:rPr lang="en-IN" dirty="0">
                <a:solidFill>
                  <a:schemeClr val="bg1">
                    <a:lumMod val="95000"/>
                  </a:schemeClr>
                </a:solidFill>
                <a:latin typeface="Times New Roman" panose="02020603050405020304" pitchFamily="18" charset="0"/>
                <a:cs typeface="Times New Roman" panose="02020603050405020304" pitchFamily="18" charset="0"/>
              </a:rPr>
              <a:t>Conclusion</a:t>
            </a:r>
          </a:p>
        </p:txBody>
      </p:sp>
      <p:sp>
        <p:nvSpPr>
          <p:cNvPr id="22" name="TextBox 21">
            <a:extLst>
              <a:ext uri="{FF2B5EF4-FFF2-40B4-BE49-F238E27FC236}">
                <a16:creationId xmlns:a16="http://schemas.microsoft.com/office/drawing/2014/main" id="{FDA63AA5-C76D-3CA4-CCAE-9E02C1F21E3D}"/>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AGENDA</a:t>
            </a:r>
          </a:p>
        </p:txBody>
      </p:sp>
      <p:grpSp>
        <p:nvGrpSpPr>
          <p:cNvPr id="26" name="Group 25">
            <a:extLst>
              <a:ext uri="{FF2B5EF4-FFF2-40B4-BE49-F238E27FC236}">
                <a16:creationId xmlns:a16="http://schemas.microsoft.com/office/drawing/2014/main" id="{667CFCC5-6F54-E199-7FA8-0A4AB8FC79E5}"/>
              </a:ext>
            </a:extLst>
          </p:cNvPr>
          <p:cNvGrpSpPr/>
          <p:nvPr/>
        </p:nvGrpSpPr>
        <p:grpSpPr>
          <a:xfrm>
            <a:off x="891997" y="1675610"/>
            <a:ext cx="337036" cy="337036"/>
            <a:chOff x="1770895" y="693728"/>
            <a:chExt cx="914400" cy="914400"/>
          </a:xfrm>
        </p:grpSpPr>
        <p:sp>
          <p:nvSpPr>
            <p:cNvPr id="25" name="Oval 24">
              <a:extLst>
                <a:ext uri="{FF2B5EF4-FFF2-40B4-BE49-F238E27FC236}">
                  <a16:creationId xmlns:a16="http://schemas.microsoft.com/office/drawing/2014/main" id="{D8873938-24DE-6940-E564-91AD50E4A7D1}"/>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4" name="Graphic 23" descr="Caret Right with solid fill">
              <a:extLst>
                <a:ext uri="{FF2B5EF4-FFF2-40B4-BE49-F238E27FC236}">
                  <a16:creationId xmlns:a16="http://schemas.microsoft.com/office/drawing/2014/main" id="{414CC01F-9B03-9EC4-A7DC-8134A279D4E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cxnSp>
        <p:nvCxnSpPr>
          <p:cNvPr id="27" name="Straight Connector 26">
            <a:extLst>
              <a:ext uri="{FF2B5EF4-FFF2-40B4-BE49-F238E27FC236}">
                <a16:creationId xmlns:a16="http://schemas.microsoft.com/office/drawing/2014/main" id="{8ADA33BF-F9E8-DA7B-C2CF-2AA91D2257FB}"/>
              </a:ext>
            </a:extLst>
          </p:cNvPr>
          <p:cNvCxnSpPr>
            <a:cxnSpLocks/>
          </p:cNvCxnSpPr>
          <p:nvPr/>
        </p:nvCxnSpPr>
        <p:spPr>
          <a:xfrm>
            <a:off x="826636" y="2079776"/>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8AE221A3-31AA-8FFF-FC9C-22292FCE5A7A}"/>
              </a:ext>
            </a:extLst>
          </p:cNvPr>
          <p:cNvCxnSpPr>
            <a:cxnSpLocks/>
          </p:cNvCxnSpPr>
          <p:nvPr/>
        </p:nvCxnSpPr>
        <p:spPr>
          <a:xfrm>
            <a:off x="826636" y="2551072"/>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674A269C-F473-450C-A18D-E4FC95638C9D}"/>
              </a:ext>
            </a:extLst>
          </p:cNvPr>
          <p:cNvCxnSpPr>
            <a:cxnSpLocks/>
          </p:cNvCxnSpPr>
          <p:nvPr/>
        </p:nvCxnSpPr>
        <p:spPr>
          <a:xfrm>
            <a:off x="826636" y="3022368"/>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59FF683F-A0FF-C03E-C66A-CD8DAD074E48}"/>
              </a:ext>
            </a:extLst>
          </p:cNvPr>
          <p:cNvCxnSpPr>
            <a:cxnSpLocks/>
          </p:cNvCxnSpPr>
          <p:nvPr/>
        </p:nvCxnSpPr>
        <p:spPr>
          <a:xfrm>
            <a:off x="826636" y="3493664"/>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286F51EE-28E6-33DF-1730-F2B59A21EFF1}"/>
              </a:ext>
            </a:extLst>
          </p:cNvPr>
          <p:cNvCxnSpPr>
            <a:cxnSpLocks/>
          </p:cNvCxnSpPr>
          <p:nvPr/>
        </p:nvCxnSpPr>
        <p:spPr>
          <a:xfrm>
            <a:off x="826636" y="3964960"/>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A8F39685-CE44-8D5E-A95E-7700AA5E6050}"/>
              </a:ext>
            </a:extLst>
          </p:cNvPr>
          <p:cNvCxnSpPr>
            <a:cxnSpLocks/>
          </p:cNvCxnSpPr>
          <p:nvPr/>
        </p:nvCxnSpPr>
        <p:spPr>
          <a:xfrm>
            <a:off x="826636" y="4436256"/>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F985A727-70B9-3966-513B-AD50C96701A7}"/>
              </a:ext>
            </a:extLst>
          </p:cNvPr>
          <p:cNvCxnSpPr>
            <a:cxnSpLocks/>
          </p:cNvCxnSpPr>
          <p:nvPr/>
        </p:nvCxnSpPr>
        <p:spPr>
          <a:xfrm>
            <a:off x="826636" y="4907552"/>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E501AF45-5C76-6866-E5BC-68CB1B83A7AC}"/>
              </a:ext>
            </a:extLst>
          </p:cNvPr>
          <p:cNvCxnSpPr>
            <a:cxnSpLocks/>
          </p:cNvCxnSpPr>
          <p:nvPr/>
        </p:nvCxnSpPr>
        <p:spPr>
          <a:xfrm>
            <a:off x="826636" y="5378848"/>
            <a:ext cx="10538728"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39" name="Group 38">
            <a:extLst>
              <a:ext uri="{FF2B5EF4-FFF2-40B4-BE49-F238E27FC236}">
                <a16:creationId xmlns:a16="http://schemas.microsoft.com/office/drawing/2014/main" id="{1ABEF51B-B92E-9802-2282-2FD9CD3E437F}"/>
              </a:ext>
            </a:extLst>
          </p:cNvPr>
          <p:cNvGrpSpPr/>
          <p:nvPr/>
        </p:nvGrpSpPr>
        <p:grpSpPr>
          <a:xfrm>
            <a:off x="891997" y="2146906"/>
            <a:ext cx="337036" cy="337036"/>
            <a:chOff x="1770895" y="693728"/>
            <a:chExt cx="914400" cy="914400"/>
          </a:xfrm>
        </p:grpSpPr>
        <p:sp>
          <p:nvSpPr>
            <p:cNvPr id="40" name="Oval 39">
              <a:extLst>
                <a:ext uri="{FF2B5EF4-FFF2-40B4-BE49-F238E27FC236}">
                  <a16:creationId xmlns:a16="http://schemas.microsoft.com/office/drawing/2014/main" id="{BAFCF1D6-604C-DA6C-9315-E3498EF069D7}"/>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1" name="Graphic 40" descr="Caret Right with solid fill">
              <a:extLst>
                <a:ext uri="{FF2B5EF4-FFF2-40B4-BE49-F238E27FC236}">
                  <a16:creationId xmlns:a16="http://schemas.microsoft.com/office/drawing/2014/main" id="{1E7F2AF4-5A9A-F33F-44F5-85A58787C6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45" name="Group 44">
            <a:extLst>
              <a:ext uri="{FF2B5EF4-FFF2-40B4-BE49-F238E27FC236}">
                <a16:creationId xmlns:a16="http://schemas.microsoft.com/office/drawing/2014/main" id="{3099F172-0D83-098B-839B-9D2874D47139}"/>
              </a:ext>
            </a:extLst>
          </p:cNvPr>
          <p:cNvGrpSpPr/>
          <p:nvPr/>
        </p:nvGrpSpPr>
        <p:grpSpPr>
          <a:xfrm>
            <a:off x="891997" y="2618202"/>
            <a:ext cx="337036" cy="337036"/>
            <a:chOff x="1770895" y="693728"/>
            <a:chExt cx="914400" cy="914400"/>
          </a:xfrm>
        </p:grpSpPr>
        <p:sp>
          <p:nvSpPr>
            <p:cNvPr id="46" name="Oval 45">
              <a:extLst>
                <a:ext uri="{FF2B5EF4-FFF2-40B4-BE49-F238E27FC236}">
                  <a16:creationId xmlns:a16="http://schemas.microsoft.com/office/drawing/2014/main" id="{FDB21996-502D-BC60-A275-47077564EDD7}"/>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7" name="Graphic 46" descr="Caret Right with solid fill">
              <a:extLst>
                <a:ext uri="{FF2B5EF4-FFF2-40B4-BE49-F238E27FC236}">
                  <a16:creationId xmlns:a16="http://schemas.microsoft.com/office/drawing/2014/main" id="{06696CC0-7BB1-3F4C-9CF7-72A18E5C57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48" name="Group 47">
            <a:extLst>
              <a:ext uri="{FF2B5EF4-FFF2-40B4-BE49-F238E27FC236}">
                <a16:creationId xmlns:a16="http://schemas.microsoft.com/office/drawing/2014/main" id="{77C733FB-7421-A17C-EA2C-78005A37E392}"/>
              </a:ext>
            </a:extLst>
          </p:cNvPr>
          <p:cNvGrpSpPr/>
          <p:nvPr/>
        </p:nvGrpSpPr>
        <p:grpSpPr>
          <a:xfrm>
            <a:off x="891997" y="3089498"/>
            <a:ext cx="337036" cy="337036"/>
            <a:chOff x="1770895" y="693728"/>
            <a:chExt cx="914400" cy="914400"/>
          </a:xfrm>
        </p:grpSpPr>
        <p:sp>
          <p:nvSpPr>
            <p:cNvPr id="49" name="Oval 48">
              <a:extLst>
                <a:ext uri="{FF2B5EF4-FFF2-40B4-BE49-F238E27FC236}">
                  <a16:creationId xmlns:a16="http://schemas.microsoft.com/office/drawing/2014/main" id="{410C7A5D-616D-BE0B-8F30-F0E0D5F84C09}"/>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0" name="Graphic 49" descr="Caret Right with solid fill">
              <a:extLst>
                <a:ext uri="{FF2B5EF4-FFF2-40B4-BE49-F238E27FC236}">
                  <a16:creationId xmlns:a16="http://schemas.microsoft.com/office/drawing/2014/main" id="{70FD4E99-3272-533F-7D36-793EC1F533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51" name="Group 50">
            <a:extLst>
              <a:ext uri="{FF2B5EF4-FFF2-40B4-BE49-F238E27FC236}">
                <a16:creationId xmlns:a16="http://schemas.microsoft.com/office/drawing/2014/main" id="{DBD957D4-0319-BD1C-2C42-FDA8FCDB8C6E}"/>
              </a:ext>
            </a:extLst>
          </p:cNvPr>
          <p:cNvGrpSpPr/>
          <p:nvPr/>
        </p:nvGrpSpPr>
        <p:grpSpPr>
          <a:xfrm>
            <a:off x="891997" y="3560794"/>
            <a:ext cx="337036" cy="337036"/>
            <a:chOff x="1770895" y="693728"/>
            <a:chExt cx="914400" cy="914400"/>
          </a:xfrm>
        </p:grpSpPr>
        <p:sp>
          <p:nvSpPr>
            <p:cNvPr id="52" name="Oval 51">
              <a:extLst>
                <a:ext uri="{FF2B5EF4-FFF2-40B4-BE49-F238E27FC236}">
                  <a16:creationId xmlns:a16="http://schemas.microsoft.com/office/drawing/2014/main" id="{739C2DC5-796E-A706-165C-4414BE9D84F8}"/>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3" name="Graphic 52" descr="Caret Right with solid fill">
              <a:extLst>
                <a:ext uri="{FF2B5EF4-FFF2-40B4-BE49-F238E27FC236}">
                  <a16:creationId xmlns:a16="http://schemas.microsoft.com/office/drawing/2014/main" id="{E9F4CE40-3E03-4AB5-B512-BAA491583E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54" name="Group 53">
            <a:extLst>
              <a:ext uri="{FF2B5EF4-FFF2-40B4-BE49-F238E27FC236}">
                <a16:creationId xmlns:a16="http://schemas.microsoft.com/office/drawing/2014/main" id="{DF23E930-205B-2690-6488-59C9357ED579}"/>
              </a:ext>
            </a:extLst>
          </p:cNvPr>
          <p:cNvGrpSpPr/>
          <p:nvPr/>
        </p:nvGrpSpPr>
        <p:grpSpPr>
          <a:xfrm>
            <a:off x="891997" y="4032090"/>
            <a:ext cx="337036" cy="337036"/>
            <a:chOff x="1770895" y="693728"/>
            <a:chExt cx="914400" cy="914400"/>
          </a:xfrm>
        </p:grpSpPr>
        <p:sp>
          <p:nvSpPr>
            <p:cNvPr id="55" name="Oval 54">
              <a:extLst>
                <a:ext uri="{FF2B5EF4-FFF2-40B4-BE49-F238E27FC236}">
                  <a16:creationId xmlns:a16="http://schemas.microsoft.com/office/drawing/2014/main" id="{D03E2FBE-8B3E-78ED-A396-BFF7D1D60369}"/>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6" name="Graphic 55" descr="Caret Right with solid fill">
              <a:extLst>
                <a:ext uri="{FF2B5EF4-FFF2-40B4-BE49-F238E27FC236}">
                  <a16:creationId xmlns:a16="http://schemas.microsoft.com/office/drawing/2014/main" id="{E1222287-DDB1-DBD5-7206-6B54484B2B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57" name="Group 56">
            <a:extLst>
              <a:ext uri="{FF2B5EF4-FFF2-40B4-BE49-F238E27FC236}">
                <a16:creationId xmlns:a16="http://schemas.microsoft.com/office/drawing/2014/main" id="{AE04925D-9AE5-F267-AADA-B1FCB13E9C00}"/>
              </a:ext>
            </a:extLst>
          </p:cNvPr>
          <p:cNvGrpSpPr/>
          <p:nvPr/>
        </p:nvGrpSpPr>
        <p:grpSpPr>
          <a:xfrm>
            <a:off x="891997" y="4503386"/>
            <a:ext cx="337036" cy="337036"/>
            <a:chOff x="1770895" y="693728"/>
            <a:chExt cx="914400" cy="914400"/>
          </a:xfrm>
        </p:grpSpPr>
        <p:sp>
          <p:nvSpPr>
            <p:cNvPr id="58" name="Oval 57">
              <a:extLst>
                <a:ext uri="{FF2B5EF4-FFF2-40B4-BE49-F238E27FC236}">
                  <a16:creationId xmlns:a16="http://schemas.microsoft.com/office/drawing/2014/main" id="{2289298B-CFF9-A98E-64D7-D5FB5F2CB3A6}"/>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9" name="Graphic 58" descr="Caret Right with solid fill">
              <a:extLst>
                <a:ext uri="{FF2B5EF4-FFF2-40B4-BE49-F238E27FC236}">
                  <a16:creationId xmlns:a16="http://schemas.microsoft.com/office/drawing/2014/main" id="{BD17E7F1-BF21-35DA-2511-7203F32801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60" name="Group 59">
            <a:extLst>
              <a:ext uri="{FF2B5EF4-FFF2-40B4-BE49-F238E27FC236}">
                <a16:creationId xmlns:a16="http://schemas.microsoft.com/office/drawing/2014/main" id="{AA8A1B6C-3E70-3D35-4984-20FD8A950D18}"/>
              </a:ext>
            </a:extLst>
          </p:cNvPr>
          <p:cNvGrpSpPr/>
          <p:nvPr/>
        </p:nvGrpSpPr>
        <p:grpSpPr>
          <a:xfrm>
            <a:off x="891997" y="4974682"/>
            <a:ext cx="337036" cy="337036"/>
            <a:chOff x="1770895" y="693728"/>
            <a:chExt cx="914400" cy="914400"/>
          </a:xfrm>
        </p:grpSpPr>
        <p:sp>
          <p:nvSpPr>
            <p:cNvPr id="61" name="Oval 60">
              <a:extLst>
                <a:ext uri="{FF2B5EF4-FFF2-40B4-BE49-F238E27FC236}">
                  <a16:creationId xmlns:a16="http://schemas.microsoft.com/office/drawing/2014/main" id="{0AB6544E-82FA-0176-6A74-DCC1C6C7BEEB}"/>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2" name="Graphic 61" descr="Caret Right with solid fill">
              <a:extLst>
                <a:ext uri="{FF2B5EF4-FFF2-40B4-BE49-F238E27FC236}">
                  <a16:creationId xmlns:a16="http://schemas.microsoft.com/office/drawing/2014/main" id="{5CAA0595-55CB-5FD0-2FA7-D8576819A6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grpSp>
        <p:nvGrpSpPr>
          <p:cNvPr id="63" name="Group 62">
            <a:extLst>
              <a:ext uri="{FF2B5EF4-FFF2-40B4-BE49-F238E27FC236}">
                <a16:creationId xmlns:a16="http://schemas.microsoft.com/office/drawing/2014/main" id="{6EF60541-765E-483C-3B8B-6D7AA0520246}"/>
              </a:ext>
            </a:extLst>
          </p:cNvPr>
          <p:cNvGrpSpPr/>
          <p:nvPr/>
        </p:nvGrpSpPr>
        <p:grpSpPr>
          <a:xfrm>
            <a:off x="891997" y="5445978"/>
            <a:ext cx="337036" cy="337036"/>
            <a:chOff x="1770895" y="693728"/>
            <a:chExt cx="914400" cy="914400"/>
          </a:xfrm>
        </p:grpSpPr>
        <p:sp>
          <p:nvSpPr>
            <p:cNvPr id="64" name="Oval 63">
              <a:extLst>
                <a:ext uri="{FF2B5EF4-FFF2-40B4-BE49-F238E27FC236}">
                  <a16:creationId xmlns:a16="http://schemas.microsoft.com/office/drawing/2014/main" id="{68159463-D12A-E92A-B105-FFD0B8ADB8F6}"/>
                </a:ext>
              </a:extLst>
            </p:cNvPr>
            <p:cNvSpPr/>
            <p:nvPr/>
          </p:nvSpPr>
          <p:spPr>
            <a:xfrm>
              <a:off x="1770895" y="693728"/>
              <a:ext cx="914400" cy="9144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5" name="Graphic 64" descr="Caret Right with solid fill">
              <a:extLst>
                <a:ext uri="{FF2B5EF4-FFF2-40B4-BE49-F238E27FC236}">
                  <a16:creationId xmlns:a16="http://schemas.microsoft.com/office/drawing/2014/main" id="{EB0EFA93-52DD-D040-05A3-C7DB274F00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70895" y="693728"/>
              <a:ext cx="914400" cy="914400"/>
            </a:xfrm>
            <a:prstGeom prst="rect">
              <a:avLst/>
            </a:prstGeom>
          </p:spPr>
        </p:pic>
      </p:grpSp>
    </p:spTree>
    <p:extLst>
      <p:ext uri="{BB962C8B-B14F-4D97-AF65-F5344CB8AC3E}">
        <p14:creationId xmlns:p14="http://schemas.microsoft.com/office/powerpoint/2010/main" val="303127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a:extLst>
              <a:ext uri="{FF2B5EF4-FFF2-40B4-BE49-F238E27FC236}">
                <a16:creationId xmlns:a16="http://schemas.microsoft.com/office/drawing/2014/main" id="{B2E8D4BC-B954-A021-D7AD-1CE6361AE5BB}"/>
              </a:ext>
            </a:extLst>
          </p:cNvPr>
          <p:cNvSpPr txBox="1"/>
          <p:nvPr/>
        </p:nvSpPr>
        <p:spPr>
          <a:xfrm>
            <a:off x="0" y="507891"/>
            <a:ext cx="12192000" cy="1323439"/>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EXECUTIVE SUMMARY/ABSTRACT</a:t>
            </a:r>
          </a:p>
          <a:p>
            <a:pPr algn="ctr"/>
            <a:endParaRPr lang="en-IN" sz="4000" dirty="0">
              <a:solidFill>
                <a:schemeClr val="bg1">
                  <a:lumMod val="95000"/>
                </a:schemeClr>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7656CA67-864A-4212-92DB-A3C8233FD292}"/>
              </a:ext>
            </a:extLst>
          </p:cNvPr>
          <p:cNvSpPr txBox="1"/>
          <p:nvPr/>
        </p:nvSpPr>
        <p:spPr>
          <a:xfrm>
            <a:off x="1317523" y="1649122"/>
            <a:ext cx="10047841"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Introduction to the case study on Givens' contemplation of Sugar Bowl's future.</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Sugar Bowl offers an urban lounge and bowling concept for diverse clientele.</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Givens reflects on the business's success and challenges, emphasizing cost management.</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Uncertainties surround the long-term viability of the business model.</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Givens faces pressures to manage debt, meet investor expectations, and consider her career growth.</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Aim to explore entrepreneurship, financial management, and personal ambition in Sugar Bowl's context.</a:t>
            </a:r>
          </a:p>
          <a:p>
            <a:pPr marL="342900" indent="-342900">
              <a:buFont typeface="Arial" panose="020B0604020202020204" pitchFamily="34" charset="0"/>
              <a:buChar char="•"/>
            </a:pPr>
            <a:r>
              <a:rPr lang="en-US" sz="2400" dirty="0">
                <a:solidFill>
                  <a:schemeClr val="bg1"/>
                </a:solidFill>
                <a:latin typeface="Times New Roman" panose="02020603050405020304" pitchFamily="18" charset="0"/>
                <a:cs typeface="Times New Roman" panose="02020603050405020304" pitchFamily="18" charset="0"/>
              </a:rPr>
              <a:t>Provides insights into navigating challenges and seizing opportunities in the entertainment industry.</a:t>
            </a:r>
            <a:endParaRPr lang="en-IN"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67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9" name="Rectangle: Rounded Corners 18">
            <a:extLst>
              <a:ext uri="{FF2B5EF4-FFF2-40B4-BE49-F238E27FC236}">
                <a16:creationId xmlns:a16="http://schemas.microsoft.com/office/drawing/2014/main" id="{1FCF8CFD-0D0E-0E25-FFB0-7C5E077B5D8C}"/>
              </a:ext>
            </a:extLst>
          </p:cNvPr>
          <p:cNvSpPr/>
          <p:nvPr/>
        </p:nvSpPr>
        <p:spPr>
          <a:xfrm>
            <a:off x="344130" y="2504124"/>
            <a:ext cx="11021234" cy="82296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Rectangle: Rounded Corners 19">
            <a:extLst>
              <a:ext uri="{FF2B5EF4-FFF2-40B4-BE49-F238E27FC236}">
                <a16:creationId xmlns:a16="http://schemas.microsoft.com/office/drawing/2014/main" id="{8FC4BF33-7EC6-0FC5-1D14-F7B48A5AF154}"/>
              </a:ext>
            </a:extLst>
          </p:cNvPr>
          <p:cNvSpPr/>
          <p:nvPr/>
        </p:nvSpPr>
        <p:spPr>
          <a:xfrm>
            <a:off x="344130" y="3412995"/>
            <a:ext cx="11021234" cy="82296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Rectangle: Rounded Corners 20">
            <a:extLst>
              <a:ext uri="{FF2B5EF4-FFF2-40B4-BE49-F238E27FC236}">
                <a16:creationId xmlns:a16="http://schemas.microsoft.com/office/drawing/2014/main" id="{BE30B6F5-367C-0C05-582A-FEE3A3182A6B}"/>
              </a:ext>
            </a:extLst>
          </p:cNvPr>
          <p:cNvSpPr/>
          <p:nvPr/>
        </p:nvSpPr>
        <p:spPr>
          <a:xfrm>
            <a:off x="344130" y="5230737"/>
            <a:ext cx="11021234" cy="82296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ectangle: Rounded Corners 17">
            <a:extLst>
              <a:ext uri="{FF2B5EF4-FFF2-40B4-BE49-F238E27FC236}">
                <a16:creationId xmlns:a16="http://schemas.microsoft.com/office/drawing/2014/main" id="{5E41CE9C-C8D4-853A-E96C-29AD0E2F2334}"/>
              </a:ext>
            </a:extLst>
          </p:cNvPr>
          <p:cNvSpPr/>
          <p:nvPr/>
        </p:nvSpPr>
        <p:spPr>
          <a:xfrm>
            <a:off x="344130" y="1592235"/>
            <a:ext cx="11021234" cy="825978"/>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a:extLst>
              <a:ext uri="{FF2B5EF4-FFF2-40B4-BE49-F238E27FC236}">
                <a16:creationId xmlns:a16="http://schemas.microsoft.com/office/drawing/2014/main" id="{A97E0DCE-5994-BA42-A066-991C1473AEDE}"/>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PROBLEM STATEMENT</a:t>
            </a:r>
          </a:p>
        </p:txBody>
      </p:sp>
      <p:sp>
        <p:nvSpPr>
          <p:cNvPr id="5" name="TextBox 4">
            <a:extLst>
              <a:ext uri="{FF2B5EF4-FFF2-40B4-BE49-F238E27FC236}">
                <a16:creationId xmlns:a16="http://schemas.microsoft.com/office/drawing/2014/main" id="{9A049256-CC2F-43FA-59DD-5B0563EBCE79}"/>
              </a:ext>
            </a:extLst>
          </p:cNvPr>
          <p:cNvSpPr txBox="1"/>
          <p:nvPr/>
        </p:nvSpPr>
        <p:spPr>
          <a:xfrm>
            <a:off x="1317523" y="1689762"/>
            <a:ext cx="10047841"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 well-known bowling center came up with an urban lounge concept, it is facing major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obstacles that endanger its long-term viability and profitability.</a:t>
            </a:r>
            <a:endParaRPr lang="en-IN" sz="16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E61F8FB-5EF3-14A2-A1F1-56EDC28AF2EC}"/>
              </a:ext>
            </a:extLst>
          </p:cNvPr>
          <p:cNvSpPr txBox="1"/>
          <p:nvPr/>
        </p:nvSpPr>
        <p:spPr>
          <a:xfrm>
            <a:off x="1317523" y="2581020"/>
            <a:ext cx="10047841"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 main challenges include declining profits, heightened competition, and evolving consumer preferences, </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all of which threaten the business's ability to thrive in the market.</a:t>
            </a:r>
            <a:endParaRPr lang="en-IN" sz="16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B715B43C-8209-D771-5828-C0A818A1C56E}"/>
              </a:ext>
            </a:extLst>
          </p:cNvPr>
          <p:cNvSpPr txBox="1"/>
          <p:nvPr/>
        </p:nvSpPr>
        <p:spPr>
          <a:xfrm>
            <a:off x="1317523" y="5254793"/>
            <a:ext cx="10047841"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A possible sales offer and an arising job opportunity for the owner are examples of outside variables that increase the pressure to show Sugar Bowl's flexibility and resilience and to continue the enterprise on a long-term basis.</a:t>
            </a:r>
            <a:endParaRPr lang="en-IN" sz="16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678DDF5B-D0FE-3911-5EF5-24E8E999BB81}"/>
              </a:ext>
            </a:extLst>
          </p:cNvPr>
          <p:cNvSpPr txBox="1"/>
          <p:nvPr/>
        </p:nvSpPr>
        <p:spPr>
          <a:xfrm>
            <a:off x="1317523" y="3472278"/>
            <a:ext cx="10047841" cy="584775"/>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There was an urgency of addressing these challenges which is underscored by the business's fluctuating financial performance, evident in its quarterly reports.</a:t>
            </a:r>
            <a:endParaRPr lang="en-IN" sz="1600" dirty="0">
              <a:latin typeface="Times New Roman" panose="02020603050405020304" pitchFamily="18" charset="0"/>
              <a:cs typeface="Times New Roman" panose="02020603050405020304" pitchFamily="18" charset="0"/>
            </a:endParaRPr>
          </a:p>
        </p:txBody>
      </p:sp>
      <p:pic>
        <p:nvPicPr>
          <p:cNvPr id="23" name="Graphic 22" descr="Good Idea with solid fill">
            <a:extLst>
              <a:ext uri="{FF2B5EF4-FFF2-40B4-BE49-F238E27FC236}">
                <a16:creationId xmlns:a16="http://schemas.microsoft.com/office/drawing/2014/main" id="{82C230D2-46AF-DE6C-DBAB-6079C2DD2F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0049" y="1654968"/>
            <a:ext cx="679356" cy="679356"/>
          </a:xfrm>
          <a:prstGeom prst="rect">
            <a:avLst/>
          </a:prstGeom>
        </p:spPr>
      </p:pic>
      <p:pic>
        <p:nvPicPr>
          <p:cNvPr id="26" name="Graphic 25" descr="Playbook with solid fill">
            <a:extLst>
              <a:ext uri="{FF2B5EF4-FFF2-40B4-BE49-F238E27FC236}">
                <a16:creationId xmlns:a16="http://schemas.microsoft.com/office/drawing/2014/main" id="{DDB8AB30-0E82-BCBA-A569-9E6CD056B57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40283" y="2567664"/>
            <a:ext cx="679151" cy="679151"/>
          </a:xfrm>
          <a:prstGeom prst="rect">
            <a:avLst/>
          </a:prstGeom>
        </p:spPr>
      </p:pic>
      <p:pic>
        <p:nvPicPr>
          <p:cNvPr id="32" name="Graphic 31" descr="Excellent with solid fill">
            <a:extLst>
              <a:ext uri="{FF2B5EF4-FFF2-40B4-BE49-F238E27FC236}">
                <a16:creationId xmlns:a16="http://schemas.microsoft.com/office/drawing/2014/main" id="{052C6738-FDDB-8726-EF48-0F2A18DBC4E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0049" y="5302641"/>
            <a:ext cx="679151" cy="679151"/>
          </a:xfrm>
          <a:prstGeom prst="rect">
            <a:avLst/>
          </a:prstGeom>
        </p:spPr>
      </p:pic>
      <p:sp>
        <p:nvSpPr>
          <p:cNvPr id="33" name="Rectangle: Rounded Corners 32">
            <a:extLst>
              <a:ext uri="{FF2B5EF4-FFF2-40B4-BE49-F238E27FC236}">
                <a16:creationId xmlns:a16="http://schemas.microsoft.com/office/drawing/2014/main" id="{1099882E-EDEA-E747-26EF-201AF4D2DF9A}"/>
              </a:ext>
            </a:extLst>
          </p:cNvPr>
          <p:cNvSpPr/>
          <p:nvPr/>
        </p:nvSpPr>
        <p:spPr>
          <a:xfrm>
            <a:off x="344130" y="4321866"/>
            <a:ext cx="11021234" cy="822960"/>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4" name="TextBox 33">
            <a:extLst>
              <a:ext uri="{FF2B5EF4-FFF2-40B4-BE49-F238E27FC236}">
                <a16:creationId xmlns:a16="http://schemas.microsoft.com/office/drawing/2014/main" id="{D615821E-9888-2C77-5D90-BF64F4C45A38}"/>
              </a:ext>
            </a:extLst>
          </p:cNvPr>
          <p:cNvSpPr txBox="1"/>
          <p:nvPr/>
        </p:nvSpPr>
        <p:spPr>
          <a:xfrm>
            <a:off x="1317523" y="4564069"/>
            <a:ext cx="10047841" cy="338554"/>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Given’s concern about time management and are her personal sacrifices worth it</a:t>
            </a:r>
            <a:endParaRPr lang="en-IN" sz="1600" dirty="0">
              <a:latin typeface="Times New Roman" panose="02020603050405020304" pitchFamily="18" charset="0"/>
              <a:cs typeface="Times New Roman" panose="02020603050405020304" pitchFamily="18" charset="0"/>
            </a:endParaRPr>
          </a:p>
        </p:txBody>
      </p:sp>
      <p:pic>
        <p:nvPicPr>
          <p:cNvPr id="30" name="Graphic 29" descr="Siren with solid fill">
            <a:extLst>
              <a:ext uri="{FF2B5EF4-FFF2-40B4-BE49-F238E27FC236}">
                <a16:creationId xmlns:a16="http://schemas.microsoft.com/office/drawing/2014/main" id="{DBFF73CF-1D73-34A5-3C42-7F14FFCC7D7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40283" y="3480155"/>
            <a:ext cx="679151" cy="679151"/>
          </a:xfrm>
          <a:prstGeom prst="rect">
            <a:avLst/>
          </a:prstGeom>
        </p:spPr>
      </p:pic>
      <p:pic>
        <p:nvPicPr>
          <p:cNvPr id="37" name="Graphic 36" descr="Stopwatch 33% with solid fill">
            <a:extLst>
              <a:ext uri="{FF2B5EF4-FFF2-40B4-BE49-F238E27FC236}">
                <a16:creationId xmlns:a16="http://schemas.microsoft.com/office/drawing/2014/main" id="{B6F5281B-2BED-9C3D-1A8A-354D99B454B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42544" y="4392646"/>
            <a:ext cx="676656" cy="676656"/>
          </a:xfrm>
          <a:prstGeom prst="rect">
            <a:avLst/>
          </a:prstGeom>
        </p:spPr>
      </p:pic>
    </p:spTree>
    <p:extLst>
      <p:ext uri="{BB962C8B-B14F-4D97-AF65-F5344CB8AC3E}">
        <p14:creationId xmlns:p14="http://schemas.microsoft.com/office/powerpoint/2010/main" val="375045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a:extLst>
              <a:ext uri="{FF2B5EF4-FFF2-40B4-BE49-F238E27FC236}">
                <a16:creationId xmlns:a16="http://schemas.microsoft.com/office/drawing/2014/main" id="{714E8C53-44FA-490F-6F38-DA3D977A3825}"/>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SWOT ANALYSIS</a:t>
            </a:r>
          </a:p>
        </p:txBody>
      </p:sp>
      <p:sp>
        <p:nvSpPr>
          <p:cNvPr id="4" name="Rectangle: Diagonal Corners Rounded 3">
            <a:extLst>
              <a:ext uri="{FF2B5EF4-FFF2-40B4-BE49-F238E27FC236}">
                <a16:creationId xmlns:a16="http://schemas.microsoft.com/office/drawing/2014/main" id="{667C4237-0C5F-7BB7-AFD4-2FA9C6C1AB1E}"/>
              </a:ext>
            </a:extLst>
          </p:cNvPr>
          <p:cNvSpPr/>
          <p:nvPr/>
        </p:nvSpPr>
        <p:spPr>
          <a:xfrm>
            <a:off x="6205761" y="1424096"/>
            <a:ext cx="3731381" cy="2509467"/>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5" name="Rectangle: Diagonal Corners Rounded 4">
            <a:extLst>
              <a:ext uri="{FF2B5EF4-FFF2-40B4-BE49-F238E27FC236}">
                <a16:creationId xmlns:a16="http://schemas.microsoft.com/office/drawing/2014/main" id="{213367A1-8760-0FBC-7FD4-9244EF1909E4}"/>
              </a:ext>
            </a:extLst>
          </p:cNvPr>
          <p:cNvSpPr/>
          <p:nvPr/>
        </p:nvSpPr>
        <p:spPr>
          <a:xfrm flipV="1">
            <a:off x="6205761" y="4092431"/>
            <a:ext cx="3731381" cy="2509467"/>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6" name="Rectangle: Diagonal Corners Rounded 5">
            <a:extLst>
              <a:ext uri="{FF2B5EF4-FFF2-40B4-BE49-F238E27FC236}">
                <a16:creationId xmlns:a16="http://schemas.microsoft.com/office/drawing/2014/main" id="{C03FCE05-6327-82ED-93F8-F7C3832C2D99}"/>
              </a:ext>
            </a:extLst>
          </p:cNvPr>
          <p:cNvSpPr/>
          <p:nvPr/>
        </p:nvSpPr>
        <p:spPr>
          <a:xfrm flipH="1">
            <a:off x="2254859" y="1424096"/>
            <a:ext cx="3731381" cy="2509467"/>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0" name="Rectangle: Diagonal Corners Rounded 9">
            <a:extLst>
              <a:ext uri="{FF2B5EF4-FFF2-40B4-BE49-F238E27FC236}">
                <a16:creationId xmlns:a16="http://schemas.microsoft.com/office/drawing/2014/main" id="{AA130B8A-ED72-F7E2-393F-885BD3127AD5}"/>
              </a:ext>
            </a:extLst>
          </p:cNvPr>
          <p:cNvSpPr/>
          <p:nvPr/>
        </p:nvSpPr>
        <p:spPr>
          <a:xfrm flipH="1" flipV="1">
            <a:off x="2254859" y="4092431"/>
            <a:ext cx="3731381" cy="2509467"/>
          </a:xfrm>
          <a:prstGeom prst="round2Diag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0E8B6946-3B02-7DC4-A051-BF7B4D554019}"/>
              </a:ext>
            </a:extLst>
          </p:cNvPr>
          <p:cNvSpPr txBox="1"/>
          <p:nvPr/>
        </p:nvSpPr>
        <p:spPr>
          <a:xfrm>
            <a:off x="2325318" y="1640602"/>
            <a:ext cx="3359546" cy="369332"/>
          </a:xfrm>
          <a:prstGeom prst="rect">
            <a:avLst/>
          </a:prstGeom>
          <a:noFill/>
        </p:spPr>
        <p:txBody>
          <a:bodyPr wrap="square" rtlCol="0">
            <a:spAutoFit/>
          </a:bodyPr>
          <a:lstStyle/>
          <a:p>
            <a:r>
              <a:rPr lang="en-IN" dirty="0">
                <a:solidFill>
                  <a:srgbClr val="00B050"/>
                </a:solidFill>
                <a:latin typeface="Times New Roman" panose="02020603050405020304" pitchFamily="18" charset="0"/>
                <a:cs typeface="Times New Roman" panose="02020603050405020304" pitchFamily="18" charset="0"/>
              </a:rPr>
              <a:t>Strengths</a:t>
            </a:r>
          </a:p>
        </p:txBody>
      </p:sp>
      <p:sp>
        <p:nvSpPr>
          <p:cNvPr id="18" name="TextBox 17">
            <a:extLst>
              <a:ext uri="{FF2B5EF4-FFF2-40B4-BE49-F238E27FC236}">
                <a16:creationId xmlns:a16="http://schemas.microsoft.com/office/drawing/2014/main" id="{D30819A9-D614-B4EB-516E-4F02E2821626}"/>
              </a:ext>
            </a:extLst>
          </p:cNvPr>
          <p:cNvSpPr txBox="1"/>
          <p:nvPr/>
        </p:nvSpPr>
        <p:spPr>
          <a:xfrm>
            <a:off x="6251082" y="1640602"/>
            <a:ext cx="3363591" cy="369332"/>
          </a:xfrm>
          <a:prstGeom prst="rect">
            <a:avLst/>
          </a:prstGeom>
          <a:noFill/>
        </p:spPr>
        <p:txBody>
          <a:bodyPr wrap="square" rtlCol="0">
            <a:spAutoFit/>
          </a:bodyPr>
          <a:lstStyle/>
          <a:p>
            <a:r>
              <a:rPr lang="en-IN" dirty="0">
                <a:solidFill>
                  <a:srgbClr val="FF0000"/>
                </a:solidFill>
                <a:latin typeface="Times New Roman" panose="02020603050405020304" pitchFamily="18" charset="0"/>
                <a:cs typeface="Times New Roman" panose="02020603050405020304" pitchFamily="18" charset="0"/>
              </a:rPr>
              <a:t>Weakness</a:t>
            </a:r>
          </a:p>
        </p:txBody>
      </p:sp>
      <p:sp>
        <p:nvSpPr>
          <p:cNvPr id="19" name="TextBox 18">
            <a:extLst>
              <a:ext uri="{FF2B5EF4-FFF2-40B4-BE49-F238E27FC236}">
                <a16:creationId xmlns:a16="http://schemas.microsoft.com/office/drawing/2014/main" id="{343B8474-C775-AC20-AE3C-50663C2E9F54}"/>
              </a:ext>
            </a:extLst>
          </p:cNvPr>
          <p:cNvSpPr txBox="1"/>
          <p:nvPr/>
        </p:nvSpPr>
        <p:spPr>
          <a:xfrm>
            <a:off x="6251082" y="4277495"/>
            <a:ext cx="3384683" cy="369332"/>
          </a:xfrm>
          <a:prstGeom prst="rect">
            <a:avLst/>
          </a:prstGeom>
          <a:noFill/>
        </p:spPr>
        <p:txBody>
          <a:bodyPr wrap="square" rtlCol="0">
            <a:spAutoFit/>
          </a:bodyPr>
          <a:lstStyle/>
          <a:p>
            <a:r>
              <a:rPr lang="en-IN" dirty="0">
                <a:solidFill>
                  <a:srgbClr val="C00000"/>
                </a:solidFill>
                <a:latin typeface="Times New Roman" panose="02020603050405020304" pitchFamily="18" charset="0"/>
                <a:cs typeface="Times New Roman" panose="02020603050405020304" pitchFamily="18" charset="0"/>
              </a:rPr>
              <a:t>Threats</a:t>
            </a:r>
          </a:p>
        </p:txBody>
      </p:sp>
      <p:sp>
        <p:nvSpPr>
          <p:cNvPr id="20" name="TextBox 19">
            <a:extLst>
              <a:ext uri="{FF2B5EF4-FFF2-40B4-BE49-F238E27FC236}">
                <a16:creationId xmlns:a16="http://schemas.microsoft.com/office/drawing/2014/main" id="{FDE21EB3-BF6B-1F0C-4380-BE771DECF9B6}"/>
              </a:ext>
            </a:extLst>
          </p:cNvPr>
          <p:cNvSpPr txBox="1"/>
          <p:nvPr/>
        </p:nvSpPr>
        <p:spPr>
          <a:xfrm>
            <a:off x="2325318" y="4277495"/>
            <a:ext cx="3359546" cy="369332"/>
          </a:xfrm>
          <a:prstGeom prst="rect">
            <a:avLst/>
          </a:prstGeom>
          <a:noFill/>
        </p:spPr>
        <p:txBody>
          <a:bodyPr wrap="square" rtlCol="0">
            <a:spAutoFit/>
          </a:bodyPr>
          <a:lstStyle/>
          <a:p>
            <a:r>
              <a:rPr lang="en-IN" dirty="0">
                <a:solidFill>
                  <a:srgbClr val="0070C0"/>
                </a:solidFill>
                <a:latin typeface="Times New Roman" panose="02020603050405020304" pitchFamily="18" charset="0"/>
                <a:cs typeface="Times New Roman" panose="02020603050405020304" pitchFamily="18" charset="0"/>
              </a:rPr>
              <a:t>Opportunities</a:t>
            </a:r>
          </a:p>
        </p:txBody>
      </p:sp>
      <p:sp>
        <p:nvSpPr>
          <p:cNvPr id="21" name="TextBox 20">
            <a:extLst>
              <a:ext uri="{FF2B5EF4-FFF2-40B4-BE49-F238E27FC236}">
                <a16:creationId xmlns:a16="http://schemas.microsoft.com/office/drawing/2014/main" id="{2A5352B6-E39C-B6A9-2DBC-023B5904E3F6}"/>
              </a:ext>
            </a:extLst>
          </p:cNvPr>
          <p:cNvSpPr txBox="1"/>
          <p:nvPr/>
        </p:nvSpPr>
        <p:spPr>
          <a:xfrm>
            <a:off x="2325318" y="2066688"/>
            <a:ext cx="3593330" cy="369332"/>
          </a:xfrm>
          <a:prstGeom prst="rect">
            <a:avLst/>
          </a:prstGeom>
          <a:noFill/>
        </p:spPr>
        <p:txBody>
          <a:bodyPr wrap="square" rtlCol="0">
            <a:spAutoFit/>
          </a:bodyPr>
          <a:lstStyle/>
          <a:p>
            <a:r>
              <a:rPr lang="en-IN" dirty="0">
                <a:solidFill>
                  <a:srgbClr val="00B050"/>
                </a:solidFill>
                <a:latin typeface="Times New Roman" panose="02020603050405020304" pitchFamily="18" charset="0"/>
                <a:cs typeface="Times New Roman" panose="02020603050405020304" pitchFamily="18" charset="0"/>
              </a:rPr>
              <a:t>Strong Emotional Connection</a:t>
            </a:r>
          </a:p>
        </p:txBody>
      </p:sp>
      <p:sp>
        <p:nvSpPr>
          <p:cNvPr id="24" name="TextBox 23">
            <a:extLst>
              <a:ext uri="{FF2B5EF4-FFF2-40B4-BE49-F238E27FC236}">
                <a16:creationId xmlns:a16="http://schemas.microsoft.com/office/drawing/2014/main" id="{135C1ABB-B868-BAA8-35D3-5F110213283D}"/>
              </a:ext>
            </a:extLst>
          </p:cNvPr>
          <p:cNvSpPr txBox="1"/>
          <p:nvPr/>
        </p:nvSpPr>
        <p:spPr>
          <a:xfrm>
            <a:off x="2325318" y="2526103"/>
            <a:ext cx="3593330" cy="369332"/>
          </a:xfrm>
          <a:prstGeom prst="rect">
            <a:avLst/>
          </a:prstGeom>
          <a:noFill/>
        </p:spPr>
        <p:txBody>
          <a:bodyPr wrap="square" rtlCol="0">
            <a:spAutoFit/>
          </a:bodyPr>
          <a:lstStyle/>
          <a:p>
            <a:r>
              <a:rPr lang="en-IN" dirty="0">
                <a:solidFill>
                  <a:srgbClr val="00B050"/>
                </a:solidFill>
                <a:latin typeface="Times New Roman" panose="02020603050405020304" pitchFamily="18" charset="0"/>
                <a:cs typeface="Times New Roman" panose="02020603050405020304" pitchFamily="18" charset="0"/>
              </a:rPr>
              <a:t>Unique Business Concept</a:t>
            </a:r>
          </a:p>
        </p:txBody>
      </p:sp>
      <p:sp>
        <p:nvSpPr>
          <p:cNvPr id="25" name="TextBox 24">
            <a:extLst>
              <a:ext uri="{FF2B5EF4-FFF2-40B4-BE49-F238E27FC236}">
                <a16:creationId xmlns:a16="http://schemas.microsoft.com/office/drawing/2014/main" id="{9F831BDC-4350-2181-7350-AB1EEDA8DCBA}"/>
              </a:ext>
            </a:extLst>
          </p:cNvPr>
          <p:cNvSpPr txBox="1"/>
          <p:nvPr/>
        </p:nvSpPr>
        <p:spPr>
          <a:xfrm>
            <a:off x="2325318" y="2985518"/>
            <a:ext cx="3593330" cy="369332"/>
          </a:xfrm>
          <a:prstGeom prst="rect">
            <a:avLst/>
          </a:prstGeom>
          <a:noFill/>
        </p:spPr>
        <p:txBody>
          <a:bodyPr wrap="square" rtlCol="0">
            <a:spAutoFit/>
          </a:bodyPr>
          <a:lstStyle/>
          <a:p>
            <a:r>
              <a:rPr lang="en-IN" dirty="0">
                <a:solidFill>
                  <a:srgbClr val="00B050"/>
                </a:solidFill>
                <a:latin typeface="Times New Roman" panose="02020603050405020304" pitchFamily="18" charset="0"/>
                <a:cs typeface="Times New Roman" panose="02020603050405020304" pitchFamily="18" charset="0"/>
              </a:rPr>
              <a:t>Financial Potential</a:t>
            </a:r>
          </a:p>
        </p:txBody>
      </p:sp>
      <p:sp>
        <p:nvSpPr>
          <p:cNvPr id="26" name="TextBox 25">
            <a:extLst>
              <a:ext uri="{FF2B5EF4-FFF2-40B4-BE49-F238E27FC236}">
                <a16:creationId xmlns:a16="http://schemas.microsoft.com/office/drawing/2014/main" id="{6752AAD5-6BFE-ABC3-3C60-CCAE178E6569}"/>
              </a:ext>
            </a:extLst>
          </p:cNvPr>
          <p:cNvSpPr txBox="1"/>
          <p:nvPr/>
        </p:nvSpPr>
        <p:spPr>
          <a:xfrm>
            <a:off x="2325318" y="3444934"/>
            <a:ext cx="3593330" cy="369332"/>
          </a:xfrm>
          <a:prstGeom prst="rect">
            <a:avLst/>
          </a:prstGeom>
          <a:noFill/>
        </p:spPr>
        <p:txBody>
          <a:bodyPr wrap="square" rtlCol="0">
            <a:spAutoFit/>
          </a:bodyPr>
          <a:lstStyle/>
          <a:p>
            <a:r>
              <a:rPr lang="en-IN" dirty="0">
                <a:solidFill>
                  <a:srgbClr val="00B050"/>
                </a:solidFill>
                <a:latin typeface="Times New Roman" panose="02020603050405020304" pitchFamily="18" charset="0"/>
                <a:cs typeface="Times New Roman" panose="02020603050405020304" pitchFamily="18" charset="0"/>
              </a:rPr>
              <a:t>Management Experience</a:t>
            </a:r>
          </a:p>
        </p:txBody>
      </p:sp>
      <p:sp>
        <p:nvSpPr>
          <p:cNvPr id="27" name="TextBox 26">
            <a:extLst>
              <a:ext uri="{FF2B5EF4-FFF2-40B4-BE49-F238E27FC236}">
                <a16:creationId xmlns:a16="http://schemas.microsoft.com/office/drawing/2014/main" id="{71A01BF7-C639-4749-459B-48859875DABF}"/>
              </a:ext>
            </a:extLst>
          </p:cNvPr>
          <p:cNvSpPr txBox="1"/>
          <p:nvPr/>
        </p:nvSpPr>
        <p:spPr>
          <a:xfrm>
            <a:off x="6251082" y="2066688"/>
            <a:ext cx="3593330" cy="369332"/>
          </a:xfrm>
          <a:prstGeom prst="rect">
            <a:avLst/>
          </a:prstGeom>
          <a:noFill/>
        </p:spPr>
        <p:txBody>
          <a:bodyPr wrap="square" rtlCol="0">
            <a:spAutoFit/>
          </a:bodyPr>
          <a:lstStyle/>
          <a:p>
            <a:r>
              <a:rPr lang="en-IN" dirty="0">
                <a:solidFill>
                  <a:srgbClr val="FF0000"/>
                </a:solidFill>
                <a:latin typeface="Times New Roman" panose="02020603050405020304" pitchFamily="18" charset="0"/>
                <a:cs typeface="Times New Roman" panose="02020603050405020304" pitchFamily="18" charset="0"/>
              </a:rPr>
              <a:t>Financial Debt</a:t>
            </a:r>
          </a:p>
        </p:txBody>
      </p:sp>
      <p:sp>
        <p:nvSpPr>
          <p:cNvPr id="28" name="TextBox 27">
            <a:extLst>
              <a:ext uri="{FF2B5EF4-FFF2-40B4-BE49-F238E27FC236}">
                <a16:creationId xmlns:a16="http://schemas.microsoft.com/office/drawing/2014/main" id="{2CAD679D-8FFB-5CA4-FEF7-B4F0E74C9501}"/>
              </a:ext>
            </a:extLst>
          </p:cNvPr>
          <p:cNvSpPr txBox="1"/>
          <p:nvPr/>
        </p:nvSpPr>
        <p:spPr>
          <a:xfrm>
            <a:off x="6251082" y="2526103"/>
            <a:ext cx="3593330" cy="369332"/>
          </a:xfrm>
          <a:prstGeom prst="rect">
            <a:avLst/>
          </a:prstGeom>
          <a:noFill/>
        </p:spPr>
        <p:txBody>
          <a:bodyPr wrap="square" rtlCol="0">
            <a:spAutoFit/>
          </a:bodyPr>
          <a:lstStyle/>
          <a:p>
            <a:r>
              <a:rPr lang="en-IN" dirty="0">
                <a:solidFill>
                  <a:srgbClr val="FF0000"/>
                </a:solidFill>
                <a:latin typeface="Times New Roman" panose="02020603050405020304" pitchFamily="18" charset="0"/>
                <a:cs typeface="Times New Roman" panose="02020603050405020304" pitchFamily="18" charset="0"/>
              </a:rPr>
              <a:t>Uncertain Industry Outlook</a:t>
            </a:r>
          </a:p>
        </p:txBody>
      </p:sp>
      <p:sp>
        <p:nvSpPr>
          <p:cNvPr id="29" name="TextBox 28">
            <a:extLst>
              <a:ext uri="{FF2B5EF4-FFF2-40B4-BE49-F238E27FC236}">
                <a16:creationId xmlns:a16="http://schemas.microsoft.com/office/drawing/2014/main" id="{EAC5875C-067D-B21D-0526-19F227717D62}"/>
              </a:ext>
            </a:extLst>
          </p:cNvPr>
          <p:cNvSpPr txBox="1"/>
          <p:nvPr/>
        </p:nvSpPr>
        <p:spPr>
          <a:xfrm>
            <a:off x="6251082" y="2985518"/>
            <a:ext cx="3593330" cy="369332"/>
          </a:xfrm>
          <a:prstGeom prst="rect">
            <a:avLst/>
          </a:prstGeom>
          <a:noFill/>
        </p:spPr>
        <p:txBody>
          <a:bodyPr wrap="square" rtlCol="0">
            <a:spAutoFit/>
          </a:bodyPr>
          <a:lstStyle/>
          <a:p>
            <a:r>
              <a:rPr lang="en-IN" dirty="0">
                <a:solidFill>
                  <a:srgbClr val="FF0000"/>
                </a:solidFill>
                <a:latin typeface="Times New Roman" panose="02020603050405020304" pitchFamily="18" charset="0"/>
                <a:cs typeface="Times New Roman" panose="02020603050405020304" pitchFamily="18" charset="0"/>
              </a:rPr>
              <a:t>Reliance on Owner's Leadership</a:t>
            </a:r>
          </a:p>
        </p:txBody>
      </p:sp>
      <p:sp>
        <p:nvSpPr>
          <p:cNvPr id="30" name="TextBox 29">
            <a:extLst>
              <a:ext uri="{FF2B5EF4-FFF2-40B4-BE49-F238E27FC236}">
                <a16:creationId xmlns:a16="http://schemas.microsoft.com/office/drawing/2014/main" id="{D25C8EA4-B971-3B1D-18D7-0B8790665F71}"/>
              </a:ext>
            </a:extLst>
          </p:cNvPr>
          <p:cNvSpPr txBox="1"/>
          <p:nvPr/>
        </p:nvSpPr>
        <p:spPr>
          <a:xfrm>
            <a:off x="6251082" y="3444934"/>
            <a:ext cx="3593330" cy="369332"/>
          </a:xfrm>
          <a:prstGeom prst="rect">
            <a:avLst/>
          </a:prstGeom>
          <a:noFill/>
        </p:spPr>
        <p:txBody>
          <a:bodyPr wrap="square" rtlCol="0">
            <a:spAutoFit/>
          </a:bodyPr>
          <a:lstStyle/>
          <a:p>
            <a:r>
              <a:rPr lang="en-IN" dirty="0">
                <a:solidFill>
                  <a:srgbClr val="FF0000"/>
                </a:solidFill>
                <a:latin typeface="Times New Roman" panose="02020603050405020304" pitchFamily="18" charset="0"/>
                <a:cs typeface="Times New Roman" panose="02020603050405020304" pitchFamily="18" charset="0"/>
              </a:rPr>
              <a:t>Operational Challenges</a:t>
            </a:r>
          </a:p>
        </p:txBody>
      </p:sp>
      <p:sp>
        <p:nvSpPr>
          <p:cNvPr id="31" name="TextBox 30">
            <a:extLst>
              <a:ext uri="{FF2B5EF4-FFF2-40B4-BE49-F238E27FC236}">
                <a16:creationId xmlns:a16="http://schemas.microsoft.com/office/drawing/2014/main" id="{D193D29A-A920-FCA4-5688-2F674C250C5E}"/>
              </a:ext>
            </a:extLst>
          </p:cNvPr>
          <p:cNvSpPr txBox="1"/>
          <p:nvPr/>
        </p:nvSpPr>
        <p:spPr>
          <a:xfrm>
            <a:off x="6251082" y="4728504"/>
            <a:ext cx="3593330" cy="369332"/>
          </a:xfrm>
          <a:prstGeom prst="rect">
            <a:avLst/>
          </a:prstGeom>
          <a:noFill/>
        </p:spPr>
        <p:txBody>
          <a:bodyPr wrap="square" rtlCol="0">
            <a:spAutoFit/>
          </a:bodyPr>
          <a:lstStyle/>
          <a:p>
            <a:r>
              <a:rPr lang="en-IN" dirty="0">
                <a:solidFill>
                  <a:srgbClr val="C00000"/>
                </a:solidFill>
                <a:latin typeface="Times New Roman" panose="02020603050405020304" pitchFamily="18" charset="0"/>
                <a:cs typeface="Times New Roman" panose="02020603050405020304" pitchFamily="18" charset="0"/>
              </a:rPr>
              <a:t>Industry Competition</a:t>
            </a:r>
          </a:p>
        </p:txBody>
      </p:sp>
      <p:sp>
        <p:nvSpPr>
          <p:cNvPr id="32" name="TextBox 31">
            <a:extLst>
              <a:ext uri="{FF2B5EF4-FFF2-40B4-BE49-F238E27FC236}">
                <a16:creationId xmlns:a16="http://schemas.microsoft.com/office/drawing/2014/main" id="{01F05908-696F-F158-A21A-A93590A4178F}"/>
              </a:ext>
            </a:extLst>
          </p:cNvPr>
          <p:cNvSpPr txBox="1"/>
          <p:nvPr/>
        </p:nvSpPr>
        <p:spPr>
          <a:xfrm>
            <a:off x="6251082" y="5154053"/>
            <a:ext cx="3593330" cy="369332"/>
          </a:xfrm>
          <a:prstGeom prst="rect">
            <a:avLst/>
          </a:prstGeom>
          <a:noFill/>
        </p:spPr>
        <p:txBody>
          <a:bodyPr wrap="square" rtlCol="0">
            <a:spAutoFit/>
          </a:bodyPr>
          <a:lstStyle/>
          <a:p>
            <a:r>
              <a:rPr lang="en-IN" dirty="0">
                <a:solidFill>
                  <a:srgbClr val="C00000"/>
                </a:solidFill>
                <a:latin typeface="Times New Roman" panose="02020603050405020304" pitchFamily="18" charset="0"/>
                <a:cs typeface="Times New Roman" panose="02020603050405020304" pitchFamily="18" charset="0"/>
              </a:rPr>
              <a:t>Unique Business Concept</a:t>
            </a:r>
          </a:p>
        </p:txBody>
      </p:sp>
      <p:sp>
        <p:nvSpPr>
          <p:cNvPr id="33" name="TextBox 32">
            <a:extLst>
              <a:ext uri="{FF2B5EF4-FFF2-40B4-BE49-F238E27FC236}">
                <a16:creationId xmlns:a16="http://schemas.microsoft.com/office/drawing/2014/main" id="{A8046144-4846-132D-E8E3-D98F489BEA64}"/>
              </a:ext>
            </a:extLst>
          </p:cNvPr>
          <p:cNvSpPr txBox="1"/>
          <p:nvPr/>
        </p:nvSpPr>
        <p:spPr>
          <a:xfrm>
            <a:off x="6251082" y="5579602"/>
            <a:ext cx="3593330" cy="369332"/>
          </a:xfrm>
          <a:prstGeom prst="rect">
            <a:avLst/>
          </a:prstGeom>
          <a:noFill/>
        </p:spPr>
        <p:txBody>
          <a:bodyPr wrap="square" rtlCol="0">
            <a:spAutoFit/>
          </a:bodyPr>
          <a:lstStyle/>
          <a:p>
            <a:r>
              <a:rPr lang="en-IN" dirty="0">
                <a:solidFill>
                  <a:srgbClr val="C00000"/>
                </a:solidFill>
                <a:latin typeface="Times New Roman" panose="02020603050405020304" pitchFamily="18" charset="0"/>
                <a:cs typeface="Times New Roman" panose="02020603050405020304" pitchFamily="18" charset="0"/>
              </a:rPr>
              <a:t>Changing Consumer Preferences</a:t>
            </a:r>
          </a:p>
        </p:txBody>
      </p:sp>
      <p:sp>
        <p:nvSpPr>
          <p:cNvPr id="34" name="TextBox 33">
            <a:extLst>
              <a:ext uri="{FF2B5EF4-FFF2-40B4-BE49-F238E27FC236}">
                <a16:creationId xmlns:a16="http://schemas.microsoft.com/office/drawing/2014/main" id="{C0B12AD5-DFCF-9554-CFFE-7C8BDCF76A7F}"/>
              </a:ext>
            </a:extLst>
          </p:cNvPr>
          <p:cNvSpPr txBox="1"/>
          <p:nvPr/>
        </p:nvSpPr>
        <p:spPr>
          <a:xfrm>
            <a:off x="6251082" y="6005150"/>
            <a:ext cx="3593330" cy="369332"/>
          </a:xfrm>
          <a:prstGeom prst="rect">
            <a:avLst/>
          </a:prstGeom>
          <a:noFill/>
        </p:spPr>
        <p:txBody>
          <a:bodyPr wrap="square" rtlCol="0">
            <a:spAutoFit/>
          </a:bodyPr>
          <a:lstStyle/>
          <a:p>
            <a:r>
              <a:rPr lang="en-IN" dirty="0">
                <a:solidFill>
                  <a:srgbClr val="C00000"/>
                </a:solidFill>
                <a:latin typeface="Times New Roman" panose="02020603050405020304" pitchFamily="18" charset="0"/>
                <a:cs typeface="Times New Roman" panose="02020603050405020304" pitchFamily="18" charset="0"/>
              </a:rPr>
              <a:t>Operational Risks</a:t>
            </a:r>
          </a:p>
        </p:txBody>
      </p:sp>
      <p:sp>
        <p:nvSpPr>
          <p:cNvPr id="35" name="TextBox 34">
            <a:extLst>
              <a:ext uri="{FF2B5EF4-FFF2-40B4-BE49-F238E27FC236}">
                <a16:creationId xmlns:a16="http://schemas.microsoft.com/office/drawing/2014/main" id="{61208689-C1AC-653A-1577-843AED5294D9}"/>
              </a:ext>
            </a:extLst>
          </p:cNvPr>
          <p:cNvSpPr txBox="1"/>
          <p:nvPr/>
        </p:nvSpPr>
        <p:spPr>
          <a:xfrm>
            <a:off x="2325318" y="4728504"/>
            <a:ext cx="3593330" cy="369332"/>
          </a:xfrm>
          <a:prstGeom prst="rect">
            <a:avLst/>
          </a:prstGeom>
          <a:noFill/>
        </p:spPr>
        <p:txBody>
          <a:bodyPr wrap="square" rtlCol="0">
            <a:spAutoFit/>
          </a:bodyPr>
          <a:lstStyle/>
          <a:p>
            <a:r>
              <a:rPr lang="en-IN" dirty="0">
                <a:solidFill>
                  <a:srgbClr val="0070C0"/>
                </a:solidFill>
                <a:latin typeface="Times New Roman" panose="02020603050405020304" pitchFamily="18" charset="0"/>
                <a:cs typeface="Times New Roman" panose="02020603050405020304" pitchFamily="18" charset="0"/>
              </a:rPr>
              <a:t>Sale Potential</a:t>
            </a:r>
          </a:p>
        </p:txBody>
      </p:sp>
      <p:sp>
        <p:nvSpPr>
          <p:cNvPr id="36" name="TextBox 35">
            <a:extLst>
              <a:ext uri="{FF2B5EF4-FFF2-40B4-BE49-F238E27FC236}">
                <a16:creationId xmlns:a16="http://schemas.microsoft.com/office/drawing/2014/main" id="{100CB964-DAF2-0CB3-5E5B-346A7A43A9E8}"/>
              </a:ext>
            </a:extLst>
          </p:cNvPr>
          <p:cNvSpPr txBox="1"/>
          <p:nvPr/>
        </p:nvSpPr>
        <p:spPr>
          <a:xfrm>
            <a:off x="2325318" y="5154053"/>
            <a:ext cx="3593330" cy="369332"/>
          </a:xfrm>
          <a:prstGeom prst="rect">
            <a:avLst/>
          </a:prstGeom>
          <a:noFill/>
        </p:spPr>
        <p:txBody>
          <a:bodyPr wrap="square" rtlCol="0">
            <a:spAutoFit/>
          </a:bodyPr>
          <a:lstStyle/>
          <a:p>
            <a:r>
              <a:rPr lang="en-IN" dirty="0">
                <a:solidFill>
                  <a:srgbClr val="0070C0"/>
                </a:solidFill>
                <a:latin typeface="Times New Roman" panose="02020603050405020304" pitchFamily="18" charset="0"/>
                <a:cs typeface="Times New Roman" panose="02020603050405020304" pitchFamily="18" charset="0"/>
              </a:rPr>
              <a:t>Career Growth</a:t>
            </a:r>
          </a:p>
        </p:txBody>
      </p:sp>
      <p:sp>
        <p:nvSpPr>
          <p:cNvPr id="37" name="TextBox 36">
            <a:extLst>
              <a:ext uri="{FF2B5EF4-FFF2-40B4-BE49-F238E27FC236}">
                <a16:creationId xmlns:a16="http://schemas.microsoft.com/office/drawing/2014/main" id="{445AD1DA-3022-96E3-50A1-8968C4DBA8F6}"/>
              </a:ext>
            </a:extLst>
          </p:cNvPr>
          <p:cNvSpPr txBox="1"/>
          <p:nvPr/>
        </p:nvSpPr>
        <p:spPr>
          <a:xfrm>
            <a:off x="2325318" y="5579602"/>
            <a:ext cx="3593330" cy="369332"/>
          </a:xfrm>
          <a:prstGeom prst="rect">
            <a:avLst/>
          </a:prstGeom>
          <a:noFill/>
        </p:spPr>
        <p:txBody>
          <a:bodyPr wrap="square" rtlCol="0">
            <a:spAutoFit/>
          </a:bodyPr>
          <a:lstStyle/>
          <a:p>
            <a:r>
              <a:rPr lang="en-IN" dirty="0">
                <a:solidFill>
                  <a:srgbClr val="0070C0"/>
                </a:solidFill>
                <a:latin typeface="Times New Roman" panose="02020603050405020304" pitchFamily="18" charset="0"/>
                <a:cs typeface="Times New Roman" panose="02020603050405020304" pitchFamily="18" charset="0"/>
              </a:rPr>
              <a:t>Diversified Revenue Streams</a:t>
            </a:r>
          </a:p>
        </p:txBody>
      </p:sp>
      <p:sp>
        <p:nvSpPr>
          <p:cNvPr id="38" name="TextBox 37">
            <a:extLst>
              <a:ext uri="{FF2B5EF4-FFF2-40B4-BE49-F238E27FC236}">
                <a16:creationId xmlns:a16="http://schemas.microsoft.com/office/drawing/2014/main" id="{18BB5B4C-C74A-4D1C-DC97-B23E3110A174}"/>
              </a:ext>
            </a:extLst>
          </p:cNvPr>
          <p:cNvSpPr txBox="1"/>
          <p:nvPr/>
        </p:nvSpPr>
        <p:spPr>
          <a:xfrm>
            <a:off x="2325318" y="6005150"/>
            <a:ext cx="3593330" cy="369332"/>
          </a:xfrm>
          <a:prstGeom prst="rect">
            <a:avLst/>
          </a:prstGeom>
          <a:noFill/>
        </p:spPr>
        <p:txBody>
          <a:bodyPr wrap="square" rtlCol="0">
            <a:spAutoFit/>
          </a:bodyPr>
          <a:lstStyle/>
          <a:p>
            <a:r>
              <a:rPr lang="en-IN" dirty="0">
                <a:solidFill>
                  <a:srgbClr val="0070C0"/>
                </a:solidFill>
                <a:latin typeface="Times New Roman" panose="02020603050405020304" pitchFamily="18" charset="0"/>
                <a:cs typeface="Times New Roman" panose="02020603050405020304" pitchFamily="18" charset="0"/>
              </a:rPr>
              <a:t>Strategic Partnerships</a:t>
            </a:r>
          </a:p>
        </p:txBody>
      </p:sp>
    </p:spTree>
    <p:extLst>
      <p:ext uri="{BB962C8B-B14F-4D97-AF65-F5344CB8AC3E}">
        <p14:creationId xmlns:p14="http://schemas.microsoft.com/office/powerpoint/2010/main" val="1799541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a:extLst>
              <a:ext uri="{FF2B5EF4-FFF2-40B4-BE49-F238E27FC236}">
                <a16:creationId xmlns:a16="http://schemas.microsoft.com/office/drawing/2014/main" id="{714E8C53-44FA-490F-6F38-DA3D977A3825}"/>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PESTEL ANALYSIS</a:t>
            </a:r>
          </a:p>
        </p:txBody>
      </p:sp>
      <p:sp>
        <p:nvSpPr>
          <p:cNvPr id="40" name="TextBox 39">
            <a:extLst>
              <a:ext uri="{FF2B5EF4-FFF2-40B4-BE49-F238E27FC236}">
                <a16:creationId xmlns:a16="http://schemas.microsoft.com/office/drawing/2014/main" id="{2EC3BE74-EED3-2186-5A0A-215B89C00C1A}"/>
              </a:ext>
            </a:extLst>
          </p:cNvPr>
          <p:cNvSpPr txBox="1"/>
          <p:nvPr/>
        </p:nvSpPr>
        <p:spPr>
          <a:xfrm>
            <a:off x="802640" y="1519148"/>
            <a:ext cx="10833555" cy="923330"/>
          </a:xfrm>
          <a:prstGeom prst="rect">
            <a:avLst/>
          </a:prstGeom>
          <a:noFill/>
        </p:spPr>
        <p:txBody>
          <a:bodyPr wrap="square" numCol="2" rtlCol="0">
            <a:spAutoFit/>
          </a:bodyPr>
          <a:lstStyle/>
          <a:p>
            <a:r>
              <a:rPr lang="en-IN" dirty="0">
                <a:solidFill>
                  <a:schemeClr val="bg1"/>
                </a:solidFill>
                <a:latin typeface="Times New Roman" panose="02020603050405020304" pitchFamily="18" charset="0"/>
                <a:cs typeface="Times New Roman" panose="02020603050405020304" pitchFamily="18" charset="0"/>
              </a:rPr>
              <a:t>Political</a:t>
            </a: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Government Regulation</a:t>
            </a: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Tax policies</a:t>
            </a:r>
          </a:p>
        </p:txBody>
      </p:sp>
      <p:sp>
        <p:nvSpPr>
          <p:cNvPr id="41" name="TextBox 40">
            <a:extLst>
              <a:ext uri="{FF2B5EF4-FFF2-40B4-BE49-F238E27FC236}">
                <a16:creationId xmlns:a16="http://schemas.microsoft.com/office/drawing/2014/main" id="{63FB0958-5697-C3BC-DB1C-F2F74DEDDB8B}"/>
              </a:ext>
            </a:extLst>
          </p:cNvPr>
          <p:cNvSpPr txBox="1"/>
          <p:nvPr/>
        </p:nvSpPr>
        <p:spPr>
          <a:xfrm>
            <a:off x="802640" y="2322695"/>
            <a:ext cx="10833555" cy="923330"/>
          </a:xfrm>
          <a:prstGeom prst="rect">
            <a:avLst/>
          </a:prstGeom>
          <a:noFill/>
        </p:spPr>
        <p:txBody>
          <a:bodyPr wrap="square" numCol="2" rtlCol="0">
            <a:spAutoFit/>
          </a:bodyPr>
          <a:lstStyle/>
          <a:p>
            <a:r>
              <a:rPr lang="en-IN" dirty="0">
                <a:solidFill>
                  <a:schemeClr val="bg1"/>
                </a:solidFill>
                <a:latin typeface="Times New Roman" panose="02020603050405020304" pitchFamily="18" charset="0"/>
                <a:cs typeface="Times New Roman" panose="02020603050405020304" pitchFamily="18" charset="0"/>
              </a:rPr>
              <a:t>Economical</a:t>
            </a: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Economic Conditions</a:t>
            </a: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Exchange rates</a:t>
            </a:r>
          </a:p>
        </p:txBody>
      </p:sp>
      <p:sp>
        <p:nvSpPr>
          <p:cNvPr id="42" name="TextBox 41">
            <a:extLst>
              <a:ext uri="{FF2B5EF4-FFF2-40B4-BE49-F238E27FC236}">
                <a16:creationId xmlns:a16="http://schemas.microsoft.com/office/drawing/2014/main" id="{8AE2ED0F-00ED-2B13-A3C4-41BCE3EBFEAC}"/>
              </a:ext>
            </a:extLst>
          </p:cNvPr>
          <p:cNvSpPr txBox="1"/>
          <p:nvPr/>
        </p:nvSpPr>
        <p:spPr>
          <a:xfrm>
            <a:off x="802640" y="3204959"/>
            <a:ext cx="10833555" cy="923330"/>
          </a:xfrm>
          <a:prstGeom prst="rect">
            <a:avLst/>
          </a:prstGeom>
          <a:noFill/>
        </p:spPr>
        <p:txBody>
          <a:bodyPr wrap="square" numCol="2" rtlCol="0">
            <a:spAutoFit/>
          </a:bodyPr>
          <a:lstStyle/>
          <a:p>
            <a:r>
              <a:rPr lang="en-IN" dirty="0">
                <a:solidFill>
                  <a:schemeClr val="bg1"/>
                </a:solidFill>
                <a:latin typeface="Times New Roman" panose="02020603050405020304" pitchFamily="18" charset="0"/>
                <a:cs typeface="Times New Roman" panose="02020603050405020304" pitchFamily="18" charset="0"/>
              </a:rPr>
              <a:t>Social</a:t>
            </a: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Demographic trends</a:t>
            </a: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Clr>
                <a:schemeClr val="bg1"/>
              </a:buClr>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Cultural preference</a:t>
            </a:r>
          </a:p>
        </p:txBody>
      </p:sp>
      <p:sp>
        <p:nvSpPr>
          <p:cNvPr id="43" name="TextBox 42">
            <a:extLst>
              <a:ext uri="{FF2B5EF4-FFF2-40B4-BE49-F238E27FC236}">
                <a16:creationId xmlns:a16="http://schemas.microsoft.com/office/drawing/2014/main" id="{F8A11A45-620C-A7BB-4BC5-7CAFEC44C4D0}"/>
              </a:ext>
            </a:extLst>
          </p:cNvPr>
          <p:cNvSpPr txBox="1"/>
          <p:nvPr/>
        </p:nvSpPr>
        <p:spPr>
          <a:xfrm>
            <a:off x="802640" y="4045311"/>
            <a:ext cx="10833555" cy="646331"/>
          </a:xfrm>
          <a:prstGeom prst="rect">
            <a:avLst/>
          </a:prstGeom>
          <a:noFill/>
        </p:spPr>
        <p:txBody>
          <a:bodyPr wrap="square" rtlCol="0">
            <a:spAutoFit/>
          </a:bodyPr>
          <a:lstStyle/>
          <a:p>
            <a:r>
              <a:rPr lang="en-IN" dirty="0">
                <a:solidFill>
                  <a:schemeClr val="bg1"/>
                </a:solidFill>
                <a:latin typeface="Times New Roman" panose="02020603050405020304" pitchFamily="18" charset="0"/>
                <a:cs typeface="Times New Roman" panose="02020603050405020304" pitchFamily="18" charset="0"/>
              </a:rPr>
              <a:t>Technical</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Advancement in Technology</a:t>
            </a:r>
          </a:p>
        </p:txBody>
      </p:sp>
      <p:sp>
        <p:nvSpPr>
          <p:cNvPr id="44" name="TextBox 43">
            <a:extLst>
              <a:ext uri="{FF2B5EF4-FFF2-40B4-BE49-F238E27FC236}">
                <a16:creationId xmlns:a16="http://schemas.microsoft.com/office/drawing/2014/main" id="{466013E1-6D7E-C266-AAB9-CBF05E447FA5}"/>
              </a:ext>
            </a:extLst>
          </p:cNvPr>
          <p:cNvSpPr txBox="1"/>
          <p:nvPr/>
        </p:nvSpPr>
        <p:spPr>
          <a:xfrm>
            <a:off x="802640" y="4829810"/>
            <a:ext cx="10833555" cy="646331"/>
          </a:xfrm>
          <a:prstGeom prst="rect">
            <a:avLst/>
          </a:prstGeom>
          <a:noFill/>
        </p:spPr>
        <p:txBody>
          <a:bodyPr wrap="square" rtlCol="0">
            <a:spAutoFit/>
          </a:bodyPr>
          <a:lstStyle/>
          <a:p>
            <a:r>
              <a:rPr lang="en-IN" dirty="0">
                <a:solidFill>
                  <a:schemeClr val="bg1"/>
                </a:solidFill>
                <a:latin typeface="Times New Roman" panose="02020603050405020304" pitchFamily="18" charset="0"/>
                <a:cs typeface="Times New Roman" panose="02020603050405020304" pitchFamily="18" charset="0"/>
              </a:rPr>
              <a:t>Economical</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Sustainable initiatives</a:t>
            </a:r>
          </a:p>
        </p:txBody>
      </p:sp>
      <p:sp>
        <p:nvSpPr>
          <p:cNvPr id="45" name="TextBox 44">
            <a:extLst>
              <a:ext uri="{FF2B5EF4-FFF2-40B4-BE49-F238E27FC236}">
                <a16:creationId xmlns:a16="http://schemas.microsoft.com/office/drawing/2014/main" id="{001D1310-A179-1D0F-04EE-A39C2F0CFEFD}"/>
              </a:ext>
            </a:extLst>
          </p:cNvPr>
          <p:cNvSpPr txBox="1"/>
          <p:nvPr/>
        </p:nvSpPr>
        <p:spPr>
          <a:xfrm>
            <a:off x="802639" y="5595178"/>
            <a:ext cx="10833555" cy="923330"/>
          </a:xfrm>
          <a:prstGeom prst="rect">
            <a:avLst/>
          </a:prstGeom>
          <a:noFill/>
        </p:spPr>
        <p:txBody>
          <a:bodyPr wrap="square" numCol="2" rtlCol="0">
            <a:spAutoFit/>
          </a:bodyPr>
          <a:lstStyle/>
          <a:p>
            <a:r>
              <a:rPr lang="en-IN" dirty="0">
                <a:solidFill>
                  <a:schemeClr val="bg1"/>
                </a:solidFill>
                <a:latin typeface="Times New Roman" panose="02020603050405020304" pitchFamily="18" charset="0"/>
                <a:cs typeface="Times New Roman" panose="02020603050405020304" pitchFamily="18" charset="0"/>
              </a:rPr>
              <a:t>Legal</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Health and Safety Regulations</a:t>
            </a:r>
          </a:p>
          <a:p>
            <a:pPr marL="285750" indent="-285750">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Licensing and permits</a:t>
            </a:r>
          </a:p>
        </p:txBody>
      </p:sp>
    </p:spTree>
    <p:extLst>
      <p:ext uri="{BB962C8B-B14F-4D97-AF65-F5344CB8AC3E}">
        <p14:creationId xmlns:p14="http://schemas.microsoft.com/office/powerpoint/2010/main" val="481045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2" name="Picture 11">
            <a:extLst>
              <a:ext uri="{FF2B5EF4-FFF2-40B4-BE49-F238E27FC236}">
                <a16:creationId xmlns:a16="http://schemas.microsoft.com/office/drawing/2014/main" id="{FECB9C59-B30D-989C-E0BB-AC2857E66510}"/>
              </a:ext>
            </a:extLst>
          </p:cNvPr>
          <p:cNvPicPr>
            <a:picLocks noChangeAspect="1"/>
          </p:cNvPicPr>
          <p:nvPr/>
        </p:nvPicPr>
        <p:blipFill>
          <a:blip r:embed="rId3"/>
          <a:stretch>
            <a:fillRect/>
          </a:stretch>
        </p:blipFill>
        <p:spPr>
          <a:xfrm>
            <a:off x="722148" y="1723668"/>
            <a:ext cx="6815672" cy="4318181"/>
          </a:xfrm>
          <a:prstGeom prst="rect">
            <a:avLst/>
          </a:prstGeom>
        </p:spPr>
      </p:pic>
      <p:sp>
        <p:nvSpPr>
          <p:cNvPr id="15" name="TextBox 14">
            <a:extLst>
              <a:ext uri="{FF2B5EF4-FFF2-40B4-BE49-F238E27FC236}">
                <a16:creationId xmlns:a16="http://schemas.microsoft.com/office/drawing/2014/main" id="{55035237-3D94-C548-F5E8-C6F7BEF3CA19}"/>
              </a:ext>
            </a:extLst>
          </p:cNvPr>
          <p:cNvSpPr txBox="1"/>
          <p:nvPr/>
        </p:nvSpPr>
        <p:spPr>
          <a:xfrm>
            <a:off x="8023123" y="1723668"/>
            <a:ext cx="3677264" cy="1200329"/>
          </a:xfrm>
          <a:prstGeom prst="rect">
            <a:avLst/>
          </a:prstGeom>
          <a:noFill/>
        </p:spPr>
        <p:txBody>
          <a:bodyPr wrap="square" rtlCol="0">
            <a:spAutoFit/>
          </a:bodyPr>
          <a:lstStyle/>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Higher customer inflow during the weekends</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Alternative required during first 3 day of the week</a:t>
            </a:r>
          </a:p>
        </p:txBody>
      </p:sp>
      <p:sp>
        <p:nvSpPr>
          <p:cNvPr id="4" name="TextBox 3">
            <a:extLst>
              <a:ext uri="{FF2B5EF4-FFF2-40B4-BE49-F238E27FC236}">
                <a16:creationId xmlns:a16="http://schemas.microsoft.com/office/drawing/2014/main" id="{7475ECAF-651D-85B7-C1BE-778A494DF0BC}"/>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KEY FINDINGS:CUSTOMER ANALYSIS</a:t>
            </a:r>
          </a:p>
        </p:txBody>
      </p:sp>
    </p:spTree>
    <p:extLst>
      <p:ext uri="{BB962C8B-B14F-4D97-AF65-F5344CB8AC3E}">
        <p14:creationId xmlns:p14="http://schemas.microsoft.com/office/powerpoint/2010/main" val="416829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sp>
        <p:nvSpPr>
          <p:cNvPr id="3" name="Subtitle 2">
            <a:extLst>
              <a:ext uri="{FF2B5EF4-FFF2-40B4-BE49-F238E27FC236}">
                <a16:creationId xmlns:a16="http://schemas.microsoft.com/office/drawing/2014/main" id="{DAC9FA28-EEED-234F-671F-5FD04ABB4683}"/>
              </a:ext>
            </a:extLst>
          </p:cNvPr>
          <p:cNvSpPr>
            <a:spLocks noGrp="1"/>
          </p:cNvSpPr>
          <p:nvPr>
            <p:ph type="subTitle" idx="4294967295"/>
          </p:nvPr>
        </p:nvSpPr>
        <p:spPr>
          <a:xfrm>
            <a:off x="0" y="3763963"/>
            <a:ext cx="3573463" cy="2374900"/>
          </a:xfrm>
        </p:spPr>
        <p:txBody>
          <a:bodyPr vert="horz" lIns="91440" tIns="45720" rIns="91440" bIns="45720" rtlCol="0" anchor="t">
            <a:normAutofit/>
          </a:bodyPr>
          <a:lstStyle/>
          <a:p>
            <a:pPr marL="0" indent="0">
              <a:buNone/>
            </a:pPr>
            <a:r>
              <a:rPr lang="en-US" sz="2400">
                <a:solidFill>
                  <a:schemeClr val="tx2"/>
                </a:solidFill>
              </a:rPr>
              <a:t> </a:t>
            </a:r>
          </a:p>
          <a:p>
            <a:pPr marL="0" indent="0">
              <a:buNone/>
            </a:pPr>
            <a:endParaRPr lang="en-US" sz="2400">
              <a:solidFill>
                <a:schemeClr val="tx2"/>
              </a:solidFill>
            </a:endParaRP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3">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4" name="Picture 13">
            <a:extLst>
              <a:ext uri="{FF2B5EF4-FFF2-40B4-BE49-F238E27FC236}">
                <a16:creationId xmlns:a16="http://schemas.microsoft.com/office/drawing/2014/main" id="{7A4537D0-CAAF-E276-203B-9293C23D0074}"/>
              </a:ext>
            </a:extLst>
          </p:cNvPr>
          <p:cNvPicPr>
            <a:picLocks noChangeAspect="1"/>
          </p:cNvPicPr>
          <p:nvPr/>
        </p:nvPicPr>
        <p:blipFill>
          <a:blip r:embed="rId4"/>
          <a:stretch>
            <a:fillRect/>
          </a:stretch>
        </p:blipFill>
        <p:spPr>
          <a:xfrm>
            <a:off x="521110" y="1311990"/>
            <a:ext cx="11149780" cy="3531148"/>
          </a:xfrm>
          <a:prstGeom prst="rect">
            <a:avLst/>
          </a:prstGeom>
        </p:spPr>
      </p:pic>
      <p:sp>
        <p:nvSpPr>
          <p:cNvPr id="5" name="TextBox 4">
            <a:extLst>
              <a:ext uri="{FF2B5EF4-FFF2-40B4-BE49-F238E27FC236}">
                <a16:creationId xmlns:a16="http://schemas.microsoft.com/office/drawing/2014/main" id="{512E35F3-EEE3-61E8-7A85-B82F18889C6E}"/>
              </a:ext>
            </a:extLst>
          </p:cNvPr>
          <p:cNvSpPr txBox="1"/>
          <p:nvPr/>
        </p:nvSpPr>
        <p:spPr>
          <a:xfrm>
            <a:off x="373626" y="5001997"/>
            <a:ext cx="11149780" cy="1200329"/>
          </a:xfrm>
          <a:prstGeom prst="rect">
            <a:avLst/>
          </a:prstGeom>
          <a:noFill/>
        </p:spPr>
        <p:txBody>
          <a:bodyPr wrap="square" rtlCol="0">
            <a:spAutoFit/>
          </a:bodyPr>
          <a:lstStyle/>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 Keyword search and direct email to sugar bowl list has the lowest cost per generated customer at $27.50.</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Stop using rented email target list.</a:t>
            </a:r>
          </a:p>
          <a:p>
            <a:pPr marL="285750" indent="-285750">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Group buying offer can be used to attract large customers in short time span.</a:t>
            </a:r>
          </a:p>
          <a:p>
            <a:endParaRPr lang="en-IN"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EF090DF4-67FE-A628-A5B0-BCDBA3C43678}"/>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KEY FINDINGS:MARKETING ANALYSIS</a:t>
            </a:r>
          </a:p>
        </p:txBody>
      </p:sp>
    </p:spTree>
    <p:extLst>
      <p:ext uri="{BB962C8B-B14F-4D97-AF65-F5344CB8AC3E}">
        <p14:creationId xmlns:p14="http://schemas.microsoft.com/office/powerpoint/2010/main" val="138112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DD6ED-2600-E654-6B37-4D8000E6E6AE}"/>
              </a:ext>
            </a:extLst>
          </p:cNvPr>
          <p:cNvSpPr>
            <a:spLocks noGrp="1"/>
          </p:cNvSpPr>
          <p:nvPr>
            <p:ph type="ctrTitle" idx="4294967295"/>
          </p:nvPr>
        </p:nvSpPr>
        <p:spPr>
          <a:xfrm>
            <a:off x="0" y="719138"/>
            <a:ext cx="3573463" cy="2905125"/>
          </a:xfrm>
        </p:spPr>
        <p:txBody>
          <a:bodyPr vert="horz" lIns="91440" tIns="45720" rIns="91440" bIns="45720" rtlCol="0" anchor="b">
            <a:normAutofit/>
          </a:bodyPr>
          <a:lstStyle/>
          <a:p>
            <a:r>
              <a:rPr lang="en-US" sz="4800">
                <a:solidFill>
                  <a:schemeClr val="tx2"/>
                </a:solidFill>
              </a:rPr>
              <a:t> </a:t>
            </a:r>
          </a:p>
        </p:txBody>
      </p:sp>
      <p:pic>
        <p:nvPicPr>
          <p:cNvPr id="7" name="Picture 6" descr="Bowling alley with balls&#10;&#10;Description automatically generated">
            <a:extLst>
              <a:ext uri="{FF2B5EF4-FFF2-40B4-BE49-F238E27FC236}">
                <a16:creationId xmlns:a16="http://schemas.microsoft.com/office/drawing/2014/main" id="{F64B74B4-1313-F6F4-F42D-CFC3BBF7BC2F}"/>
              </a:ext>
            </a:extLst>
          </p:cNvPr>
          <p:cNvPicPr>
            <a:picLocks noChangeAspect="1"/>
          </p:cNvPicPr>
          <p:nvPr/>
        </p:nvPicPr>
        <p:blipFill rotWithShape="1">
          <a:blip r:embed="rId2">
            <a:extLst>
              <a:ext uri="{28A0092B-C50C-407E-A947-70E740481C1C}">
                <a14:useLocalDpi xmlns:a14="http://schemas.microsoft.com/office/drawing/2010/main" val="0"/>
              </a:ext>
            </a:extLst>
          </a:blip>
          <a:srcRect t="7547" b="7547"/>
          <a:stretch/>
        </p:blipFill>
        <p:spPr>
          <a:xfrm>
            <a:off x="0" y="0"/>
            <a:ext cx="12192000" cy="6858000"/>
          </a:xfrm>
          <a:prstGeom prst="rect">
            <a:avLst/>
          </a:prstGeom>
        </p:spPr>
      </p:pic>
      <p:sp>
        <p:nvSpPr>
          <p:cNvPr id="8" name="Rectangle 7">
            <a:extLst>
              <a:ext uri="{FF2B5EF4-FFF2-40B4-BE49-F238E27FC236}">
                <a16:creationId xmlns:a16="http://schemas.microsoft.com/office/drawing/2014/main" id="{899AD0BE-C935-D629-636F-EBFD66E1251E}"/>
              </a:ext>
            </a:extLst>
          </p:cNvPr>
          <p:cNvSpPr/>
          <p:nvPr/>
        </p:nvSpPr>
        <p:spPr>
          <a:xfrm>
            <a:off x="0" y="0"/>
            <a:ext cx="12192000" cy="6858000"/>
          </a:xfrm>
          <a:prstGeom prst="rect">
            <a:avLst/>
          </a:prstGeom>
          <a:solidFill>
            <a:schemeClr val="tx1">
              <a:lumMod val="65000"/>
              <a:lumOff val="35000"/>
              <a:alpha val="84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TextBox 3">
            <a:extLst>
              <a:ext uri="{FF2B5EF4-FFF2-40B4-BE49-F238E27FC236}">
                <a16:creationId xmlns:a16="http://schemas.microsoft.com/office/drawing/2014/main" id="{77251BFF-9C44-EEF3-F2CC-F6E6472DDD07}"/>
              </a:ext>
            </a:extLst>
          </p:cNvPr>
          <p:cNvSpPr txBox="1"/>
          <p:nvPr/>
        </p:nvSpPr>
        <p:spPr>
          <a:xfrm>
            <a:off x="0" y="507891"/>
            <a:ext cx="12192000" cy="707886"/>
          </a:xfrm>
          <a:prstGeom prst="rect">
            <a:avLst/>
          </a:prstGeom>
          <a:noFill/>
        </p:spPr>
        <p:txBody>
          <a:bodyPr wrap="square" rtlCol="0">
            <a:spAutoFit/>
          </a:bodyPr>
          <a:lstStyle/>
          <a:p>
            <a:pPr algn="ctr"/>
            <a:r>
              <a:rPr lang="en-IN" sz="4000" dirty="0">
                <a:solidFill>
                  <a:schemeClr val="bg1">
                    <a:lumMod val="95000"/>
                  </a:schemeClr>
                </a:solidFill>
                <a:latin typeface="Times New Roman" panose="02020603050405020304" pitchFamily="18" charset="0"/>
                <a:cs typeface="Times New Roman" panose="02020603050405020304" pitchFamily="18" charset="0"/>
              </a:rPr>
              <a:t>RECOMMENDATIONS</a:t>
            </a:r>
          </a:p>
        </p:txBody>
      </p:sp>
      <p:sp>
        <p:nvSpPr>
          <p:cNvPr id="5" name="TextBox 4">
            <a:extLst>
              <a:ext uri="{FF2B5EF4-FFF2-40B4-BE49-F238E27FC236}">
                <a16:creationId xmlns:a16="http://schemas.microsoft.com/office/drawing/2014/main" id="{6997A1E2-7960-CDEC-101E-6B7F119B3B06}"/>
              </a:ext>
            </a:extLst>
          </p:cNvPr>
          <p:cNvSpPr txBox="1"/>
          <p:nvPr/>
        </p:nvSpPr>
        <p:spPr>
          <a:xfrm>
            <a:off x="1317523" y="1689762"/>
            <a:ext cx="10047841"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Hosting standup comedians , musicians and promoting other talents</a:t>
            </a:r>
          </a:p>
        </p:txBody>
      </p:sp>
      <p:sp>
        <p:nvSpPr>
          <p:cNvPr id="6" name="TextBox 5">
            <a:extLst>
              <a:ext uri="{FF2B5EF4-FFF2-40B4-BE49-F238E27FC236}">
                <a16:creationId xmlns:a16="http://schemas.microsoft.com/office/drawing/2014/main" id="{7F0DDFFC-75B9-72B0-3B64-679EEBAB575D}"/>
              </a:ext>
            </a:extLst>
          </p:cNvPr>
          <p:cNvSpPr txBox="1"/>
          <p:nvPr/>
        </p:nvSpPr>
        <p:spPr>
          <a:xfrm>
            <a:off x="1317523" y="2596409"/>
            <a:ext cx="10047841"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Introducing point system in the alley</a:t>
            </a:r>
          </a:p>
        </p:txBody>
      </p:sp>
      <p:sp>
        <p:nvSpPr>
          <p:cNvPr id="9" name="TextBox 8">
            <a:extLst>
              <a:ext uri="{FF2B5EF4-FFF2-40B4-BE49-F238E27FC236}">
                <a16:creationId xmlns:a16="http://schemas.microsoft.com/office/drawing/2014/main" id="{6B0C2501-11BA-FF05-59FC-FFB6358BE0FC}"/>
              </a:ext>
            </a:extLst>
          </p:cNvPr>
          <p:cNvSpPr txBox="1"/>
          <p:nvPr/>
        </p:nvSpPr>
        <p:spPr>
          <a:xfrm>
            <a:off x="1317523" y="3503056"/>
            <a:ext cx="10047841"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Hosting Bowling competitions</a:t>
            </a:r>
          </a:p>
        </p:txBody>
      </p:sp>
      <p:sp>
        <p:nvSpPr>
          <p:cNvPr id="10" name="TextBox 9">
            <a:extLst>
              <a:ext uri="{FF2B5EF4-FFF2-40B4-BE49-F238E27FC236}">
                <a16:creationId xmlns:a16="http://schemas.microsoft.com/office/drawing/2014/main" id="{EBA3A57F-2FB3-BC14-FD02-6FCD2EB9189D}"/>
              </a:ext>
            </a:extLst>
          </p:cNvPr>
          <p:cNvSpPr txBox="1"/>
          <p:nvPr/>
        </p:nvSpPr>
        <p:spPr>
          <a:xfrm>
            <a:off x="1317523" y="4409703"/>
            <a:ext cx="10047841"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Introducing student discount to attract students</a:t>
            </a:r>
          </a:p>
        </p:txBody>
      </p:sp>
      <p:sp>
        <p:nvSpPr>
          <p:cNvPr id="13" name="TextBox 12">
            <a:extLst>
              <a:ext uri="{FF2B5EF4-FFF2-40B4-BE49-F238E27FC236}">
                <a16:creationId xmlns:a16="http://schemas.microsoft.com/office/drawing/2014/main" id="{49311D8C-C399-E46C-C239-AC587A7C2894}"/>
              </a:ext>
            </a:extLst>
          </p:cNvPr>
          <p:cNvSpPr txBox="1"/>
          <p:nvPr/>
        </p:nvSpPr>
        <p:spPr>
          <a:xfrm>
            <a:off x="1317523" y="5316347"/>
            <a:ext cx="10047841" cy="461665"/>
          </a:xfrm>
          <a:prstGeom prst="rect">
            <a:avLst/>
          </a:prstGeom>
          <a:noFill/>
        </p:spPr>
        <p:txBody>
          <a:bodyPr wrap="square" rtlCol="0">
            <a:spAutoFit/>
          </a:bodyPr>
          <a:lstStyle/>
          <a:p>
            <a:r>
              <a:rPr lang="en-US" sz="2400" dirty="0">
                <a:solidFill>
                  <a:schemeClr val="bg1"/>
                </a:solidFill>
                <a:latin typeface="Times New Roman" panose="02020603050405020304" pitchFamily="18" charset="0"/>
                <a:cs typeface="Times New Roman" panose="02020603050405020304" pitchFamily="18" charset="0"/>
              </a:rPr>
              <a:t>Introducing variable orders of food </a:t>
            </a:r>
          </a:p>
        </p:txBody>
      </p:sp>
      <p:cxnSp>
        <p:nvCxnSpPr>
          <p:cNvPr id="15" name="Straight Connector 14">
            <a:extLst>
              <a:ext uri="{FF2B5EF4-FFF2-40B4-BE49-F238E27FC236}">
                <a16:creationId xmlns:a16="http://schemas.microsoft.com/office/drawing/2014/main" id="{6B76DFCB-E705-ACAD-4693-EAA76E8A8F49}"/>
              </a:ext>
            </a:extLst>
          </p:cNvPr>
          <p:cNvCxnSpPr>
            <a:cxnSpLocks/>
          </p:cNvCxnSpPr>
          <p:nvPr/>
        </p:nvCxnSpPr>
        <p:spPr>
          <a:xfrm>
            <a:off x="1432560" y="2373918"/>
            <a:ext cx="9932804"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E6ECD5AF-1A85-0592-A858-4A01DF384E58}"/>
              </a:ext>
            </a:extLst>
          </p:cNvPr>
          <p:cNvCxnSpPr>
            <a:cxnSpLocks/>
          </p:cNvCxnSpPr>
          <p:nvPr/>
        </p:nvCxnSpPr>
        <p:spPr>
          <a:xfrm>
            <a:off x="1432560" y="3280565"/>
            <a:ext cx="9932804"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11DE8EDE-8F6D-D8ED-BFD7-0C5CB8887DE5}"/>
              </a:ext>
            </a:extLst>
          </p:cNvPr>
          <p:cNvCxnSpPr>
            <a:cxnSpLocks/>
          </p:cNvCxnSpPr>
          <p:nvPr/>
        </p:nvCxnSpPr>
        <p:spPr>
          <a:xfrm>
            <a:off x="1432560" y="4187212"/>
            <a:ext cx="9932804"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7F00A10-5B19-D81C-5621-23FF088A854E}"/>
              </a:ext>
            </a:extLst>
          </p:cNvPr>
          <p:cNvCxnSpPr>
            <a:cxnSpLocks/>
          </p:cNvCxnSpPr>
          <p:nvPr/>
        </p:nvCxnSpPr>
        <p:spPr>
          <a:xfrm>
            <a:off x="1432560" y="5093859"/>
            <a:ext cx="9932804" cy="0"/>
          </a:xfrm>
          <a:prstGeom prst="line">
            <a:avLst/>
          </a:prstGeom>
          <a:ln w="9525">
            <a:solidFill>
              <a:schemeClr val="bg1"/>
            </a:solidFill>
            <a:prstDash val="sys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213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321</TotalTime>
  <Words>478</Words>
  <Application>Microsoft Office PowerPoint</Application>
  <PresentationFormat>Widescreen</PresentationFormat>
  <Paragraphs>112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Aptos</vt:lpstr>
      <vt:lpstr>Aptos Display</vt:lpstr>
      <vt:lpstr>Arial</vt:lpstr>
      <vt:lpstr>Times New Roman</vt:lpstr>
      <vt:lpstr>Office Theme</vt:lpstr>
      <vt:lpstr> </vt:lpstr>
      <vt:lpstr> </vt:lpstr>
      <vt:lpstr> </vt:lpstr>
      <vt:lpstr> </vt:lpstr>
      <vt:lpstr>PowerPoint Presentation</vt:lpstr>
      <vt:lpstr>PowerPoint Presentation</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nagbhushan patil</dc:creator>
  <cp:lastModifiedBy>Thaker, Hemang</cp:lastModifiedBy>
  <cp:revision>5</cp:revision>
  <dcterms:created xsi:type="dcterms:W3CDTF">2024-04-21T04:36:35Z</dcterms:created>
  <dcterms:modified xsi:type="dcterms:W3CDTF">2024-04-21T10:00:42Z</dcterms:modified>
</cp:coreProperties>
</file>